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</p:sldIdLst>
  <p:sldSz cy="13716000" cx="24377650"/>
  <p:notesSz cx="6858000" cy="9144000"/>
  <p:embeddedFontLst>
    <p:embeddedFont>
      <p:font typeface="Roboto Black"/>
      <p:bold r:id="rId37"/>
      <p:boldItalic r:id="rId38"/>
    </p:embeddedFont>
    <p:embeddedFont>
      <p:font typeface="Roboto Medium"/>
      <p:regular r:id="rId39"/>
      <p:bold r:id="rId40"/>
      <p:italic r:id="rId41"/>
      <p:boldItalic r:id="rId42"/>
    </p:embeddedFont>
    <p:embeddedFont>
      <p:font typeface="Roboto"/>
      <p:regular r:id="rId43"/>
      <p:bold r:id="rId44"/>
      <p:italic r:id="rId45"/>
      <p:boldItalic r:id="rId46"/>
    </p:embeddedFont>
    <p:embeddedFont>
      <p:font typeface="Lato Light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958">
          <p15:clr>
            <a:srgbClr val="A4A3A4"/>
          </p15:clr>
        </p15:guide>
        <p15:guide id="2" orient="horz" pos="8160">
          <p15:clr>
            <a:srgbClr val="A4A3A4"/>
          </p15:clr>
        </p15:guide>
        <p15:guide id="3" orient="horz" pos="480">
          <p15:clr>
            <a:srgbClr val="A4A3A4"/>
          </p15:clr>
        </p15:guide>
        <p15:guide id="4" pos="14398">
          <p15:clr>
            <a:srgbClr val="A4A3A4"/>
          </p15:clr>
        </p15:guide>
        <p15:guide id="5" orient="horz" pos="309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FEE6DFB-F235-4C68-8BC7-3719295A6233}">
  <a:tblStyle styleId="{CFEE6DFB-F235-4C68-8BC7-3719295A62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958"/>
        <p:guide pos="8160" orient="horz"/>
        <p:guide pos="480" orient="horz"/>
        <p:guide pos="14398"/>
        <p:guide pos="309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edium-bold.fntdata"/><Relationship Id="rId42" Type="http://schemas.openxmlformats.org/officeDocument/2006/relationships/font" Target="fonts/RobotoMedium-boldItalic.fntdata"/><Relationship Id="rId41" Type="http://schemas.openxmlformats.org/officeDocument/2006/relationships/font" Target="fonts/RobotoMedium-italic.fntdata"/><Relationship Id="rId44" Type="http://schemas.openxmlformats.org/officeDocument/2006/relationships/font" Target="fonts/Roboto-bold.fntdata"/><Relationship Id="rId43" Type="http://schemas.openxmlformats.org/officeDocument/2006/relationships/font" Target="fonts/Roboto-regular.fntdata"/><Relationship Id="rId46" Type="http://schemas.openxmlformats.org/officeDocument/2006/relationships/font" Target="fonts/Roboto-boldItalic.fntdata"/><Relationship Id="rId45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LatoLight-bold.fntdata"/><Relationship Id="rId47" Type="http://schemas.openxmlformats.org/officeDocument/2006/relationships/font" Target="fonts/LatoLight-regular.fntdata"/><Relationship Id="rId49" Type="http://schemas.openxmlformats.org/officeDocument/2006/relationships/font" Target="fonts/LatoLight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font" Target="fonts/RobotoBlack-bold.fntdata"/><Relationship Id="rId36" Type="http://schemas.openxmlformats.org/officeDocument/2006/relationships/slide" Target="slides/slide30.xml"/><Relationship Id="rId39" Type="http://schemas.openxmlformats.org/officeDocument/2006/relationships/font" Target="fonts/RobotoMedium-regular.fntdata"/><Relationship Id="rId38" Type="http://schemas.openxmlformats.org/officeDocument/2006/relationships/font" Target="fonts/RobotoBlack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0" Type="http://schemas.openxmlformats.org/officeDocument/2006/relationships/font" Target="fonts/LatoLight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4.png>
</file>

<file path=ppt/media/image2.jpg>
</file>

<file path=ppt/media/image20.png>
</file>

<file path=ppt/media/image21.png>
</file>

<file path=ppt/media/image22.png>
</file>

<file path=ppt/media/image25.png>
</file>

<file path=ppt/media/image26.png>
</file>

<file path=ppt/media/image28.png>
</file>

<file path=ppt/media/image29.png>
</file>

<file path=ppt/media/image32.png>
</file>

<file path=ppt/media/image37.png>
</file>

<file path=ppt/media/image38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1.png>
</file>

<file path=ppt/media/image52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0.png>
</file>

<file path=ppt/media/image61.png>
</file>

<file path=ppt/media/image62.png>
</file>

<file path=ppt/media/image63.png>
</file>

<file path=ppt/media/image6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630a814dc5_0_53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630a814dc5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afbeec3559_1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afbeec3559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afbeec3559_1_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fbeec3559_1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afbeec3559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afbeec3559_1_1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b58e067cb6_1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b58e067cb6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b58e067cb6_1_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afbeec3559_0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afbeec355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afbeec3559_0_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b58e067cb6_1_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b58e067cb6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b58e067cb6_1_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b58e067cb6_1_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b58e067cb6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b58e067cb6_1_3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afd0f98cb8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afd0f98cb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afd0f98cb8_1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8bd883d690_5_5142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8bd883d690_5_5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8bd883d690_0_46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8bd883d690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8bd883d690_0_52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8bd883d690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83034316d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83034316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g783034316d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8bd883d690_5_5149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8bd883d690_5_5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b8890d11d7_0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b8890d11d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gb8890d11d7_0_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8bd883d690_0_64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8bd883d690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2966d89225_0_14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2966d89225_0_1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g22966d89225_0_14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b8a4a75888_0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b8a4a7588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b8a4a75888_0_1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b8890d11d7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b8890d11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gb8890d11d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b8a4a75888_0_4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b8a4a75888_0_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gb8a4a75888_0_40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b8a4a75888_0_4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b8a4a75888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gb8a4a75888_0_42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b8a4a75888_0_4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b8a4a75888_0_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gb8a4a75888_0_43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b8a4a75888_0_4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b8a4a75888_0_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gb8a4a75888_0_45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8bd883d690_5_4119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8bd883d690_5_4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52bc9d1db7_0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52bc9d1db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g252bc9d1db7_0_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8bd883d690_5_3101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8bd883d690_5_3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bd883d690_0_12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8bd883d69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bd883d690_0_21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bd883d69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bd883d690_5_5135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8bd883d690_5_5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8bd883d690_0_28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8bd883d69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8bd883d690_0_34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8bd883d690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type="ctrTitle"/>
          </p:nvPr>
        </p:nvSpPr>
        <p:spPr>
          <a:xfrm>
            <a:off x="831006" y="1985533"/>
            <a:ext cx="22715700" cy="5473500"/>
          </a:xfrm>
          <a:prstGeom prst="rect">
            <a:avLst/>
          </a:prstGeom>
        </p:spPr>
        <p:txBody>
          <a:bodyPr anchorCtr="0" anchor="b" bIns="243750" lIns="243750" spcFirstLastPara="1" rIns="243750" wrap="square" tIns="2437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1pPr>
            <a:lvl2pPr lvl="1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2pPr>
            <a:lvl3pPr lvl="2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3pPr>
            <a:lvl4pPr lvl="3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4pPr>
            <a:lvl5pPr lvl="4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5pPr>
            <a:lvl6pPr lvl="5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6pPr>
            <a:lvl7pPr lvl="6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7pPr>
            <a:lvl8pPr lvl="7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8pPr>
            <a:lvl9pPr lvl="8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830984" y="7557667"/>
            <a:ext cx="22715700" cy="21135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830984" y="2949667"/>
            <a:ext cx="22715700" cy="5235900"/>
          </a:xfrm>
          <a:prstGeom prst="rect">
            <a:avLst/>
          </a:prstGeom>
        </p:spPr>
        <p:txBody>
          <a:bodyPr anchorCtr="0" anchor="b" bIns="243750" lIns="243750" spcFirstLastPara="1" rIns="243750" wrap="square" tIns="2437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830984" y="8405933"/>
            <a:ext cx="22715700" cy="34689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indent="-533400" lvl="0" marL="457200" algn="ctr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 algn="ctr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 algn="ctr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 algn="ctr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 algn="ctr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 algn="ctr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 algn="ctr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 algn="ctr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 algn="ctr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0. Bullets 1–4 (Yellow/Green)">
  <p:cSld name="CUSTOM_2_7_1_6_1_2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cxnSp>
        <p:nvCxnSpPr>
          <p:cNvPr id="58" name="Google Shape;58;p13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" name="Google Shape;59;p1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0" name="Google Shape;60;p13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" name="Google Shape;61;p13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sp>
        <p:nvSpPr>
          <p:cNvPr id="62" name="Google Shape;62;p13"/>
          <p:cNvSpPr txBox="1"/>
          <p:nvPr>
            <p:ph idx="3" type="subTitle"/>
          </p:nvPr>
        </p:nvSpPr>
        <p:spPr>
          <a:xfrm>
            <a:off x="32592" y="3728000"/>
            <a:ext cx="24377700" cy="1618500"/>
          </a:xfrm>
          <a:prstGeom prst="rect">
            <a:avLst/>
          </a:prstGeom>
        </p:spPr>
        <p:txBody>
          <a:bodyPr anchorCtr="0" anchor="ctr" bIns="0" lIns="4144550" spcFirstLastPara="1" rIns="1219000" wrap="square" tIns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sp>
        <p:nvSpPr>
          <p:cNvPr id="63" name="Google Shape;63;p13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3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3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3"/>
          <p:cNvSpPr txBox="1"/>
          <p:nvPr>
            <p:ph idx="4" type="subTitle"/>
          </p:nvPr>
        </p:nvSpPr>
        <p:spPr>
          <a:xfrm>
            <a:off x="-32592" y="5956133"/>
            <a:ext cx="24443100" cy="1618500"/>
          </a:xfrm>
          <a:prstGeom prst="rect">
            <a:avLst/>
          </a:prstGeom>
        </p:spPr>
        <p:txBody>
          <a:bodyPr anchorCtr="0" anchor="ctr" bIns="0" lIns="4144550" spcFirstLastPara="1" rIns="1219000" wrap="square" tIns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sp>
        <p:nvSpPr>
          <p:cNvPr id="67" name="Google Shape;67;p13"/>
          <p:cNvSpPr txBox="1"/>
          <p:nvPr>
            <p:ph idx="5" type="subTitle"/>
          </p:nvPr>
        </p:nvSpPr>
        <p:spPr>
          <a:xfrm>
            <a:off x="0" y="8203400"/>
            <a:ext cx="24443100" cy="1618500"/>
          </a:xfrm>
          <a:prstGeom prst="rect">
            <a:avLst/>
          </a:prstGeom>
        </p:spPr>
        <p:txBody>
          <a:bodyPr anchorCtr="0" anchor="ctr" bIns="0" lIns="4144550" spcFirstLastPara="1" rIns="1219000" wrap="square" tIns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sp>
        <p:nvSpPr>
          <p:cNvPr id="68" name="Google Shape;68;p13"/>
          <p:cNvSpPr txBox="1"/>
          <p:nvPr>
            <p:ph idx="6" type="subTitle"/>
          </p:nvPr>
        </p:nvSpPr>
        <p:spPr>
          <a:xfrm>
            <a:off x="-32791" y="10450600"/>
            <a:ext cx="24443100" cy="1618500"/>
          </a:xfrm>
          <a:prstGeom prst="rect">
            <a:avLst/>
          </a:prstGeom>
        </p:spPr>
        <p:txBody>
          <a:bodyPr anchorCtr="0" anchor="ctr" bIns="0" lIns="4144550" spcFirstLastPara="1" rIns="1219000" wrap="square" tIns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pic>
        <p:nvPicPr>
          <p:cNvPr id="69" name="Google Shape;69;p1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37408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59389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52516" y="10444195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3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1145750" y="8219361"/>
            <a:ext cx="2094299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Subsection Slide">
  <p:cSld name="CUSTOM_17_2_1_1_2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4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>
            <p:ph type="title"/>
          </p:nvPr>
        </p:nvSpPr>
        <p:spPr>
          <a:xfrm>
            <a:off x="731343" y="5569267"/>
            <a:ext cx="22914900" cy="21129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76" name="Google Shape;76;p14"/>
          <p:cNvSpPr txBox="1"/>
          <p:nvPr>
            <p:ph idx="12" type="sldNum"/>
          </p:nvPr>
        </p:nvSpPr>
        <p:spPr>
          <a:xfrm>
            <a:off x="22812148" y="12666269"/>
            <a:ext cx="1462800" cy="10497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 lnSpcReduction="10000"/>
          </a:bodyPr>
          <a:lstStyle>
            <a:lvl1pPr lvl="0" rtl="0">
              <a:buNone/>
              <a:defRPr sz="3700">
                <a:solidFill>
                  <a:srgbClr val="FFFFFF"/>
                </a:solidFill>
              </a:defRPr>
            </a:lvl1pPr>
            <a:lvl2pPr lvl="1" rtl="0">
              <a:buNone/>
              <a:defRPr sz="3700">
                <a:solidFill>
                  <a:srgbClr val="FFFFFF"/>
                </a:solidFill>
              </a:defRPr>
            </a:lvl2pPr>
            <a:lvl3pPr lvl="2" rtl="0">
              <a:buNone/>
              <a:defRPr sz="3700">
                <a:solidFill>
                  <a:srgbClr val="FFFFFF"/>
                </a:solidFill>
              </a:defRPr>
            </a:lvl3pPr>
            <a:lvl4pPr lvl="3" rtl="0">
              <a:buNone/>
              <a:defRPr sz="3700">
                <a:solidFill>
                  <a:srgbClr val="FFFFFF"/>
                </a:solidFill>
              </a:defRPr>
            </a:lvl4pPr>
            <a:lvl5pPr lvl="4" rtl="0">
              <a:buNone/>
              <a:defRPr sz="3700">
                <a:solidFill>
                  <a:srgbClr val="FFFFFF"/>
                </a:solidFill>
              </a:defRPr>
            </a:lvl5pPr>
            <a:lvl6pPr lvl="5" rtl="0">
              <a:buNone/>
              <a:defRPr sz="3700">
                <a:solidFill>
                  <a:srgbClr val="FFFFFF"/>
                </a:solidFill>
              </a:defRPr>
            </a:lvl6pPr>
            <a:lvl7pPr lvl="6" rtl="0">
              <a:buNone/>
              <a:defRPr sz="3700">
                <a:solidFill>
                  <a:srgbClr val="FFFFFF"/>
                </a:solidFill>
              </a:defRPr>
            </a:lvl7pPr>
            <a:lvl8pPr lvl="7" rtl="0">
              <a:buNone/>
              <a:defRPr sz="3700">
                <a:solidFill>
                  <a:srgbClr val="FFFFFF"/>
                </a:solidFill>
              </a:defRPr>
            </a:lvl8pPr>
            <a:lvl9pPr lvl="8" rtl="0">
              <a:buNone/>
              <a:defRPr sz="37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7" name="Google Shape;77;p14"/>
          <p:cNvSpPr txBox="1"/>
          <p:nvPr>
            <p:ph idx="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8" name="Google Shape;78;p14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Text with Sidebar">
  <p:cSld name="CUSTOM_2_4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5"/>
          <p:cNvPicPr preferRelativeResize="0"/>
          <p:nvPr/>
        </p:nvPicPr>
        <p:blipFill rotWithShape="1">
          <a:blip r:embed="rId2">
            <a:alphaModFix/>
          </a:blip>
          <a:srcRect b="119" l="0" r="0" t="119"/>
          <a:stretch/>
        </p:blipFill>
        <p:spPr>
          <a:xfrm>
            <a:off x="18792305" y="2427400"/>
            <a:ext cx="4875530" cy="10092796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>
            <p:ph idx="1" type="subTitle"/>
          </p:nvPr>
        </p:nvSpPr>
        <p:spPr>
          <a:xfrm>
            <a:off x="0" y="1802600"/>
            <a:ext cx="177945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sp>
        <p:nvSpPr>
          <p:cNvPr id="82" name="Google Shape;82;p15"/>
          <p:cNvSpPr txBox="1"/>
          <p:nvPr>
            <p:ph idx="2" type="body"/>
          </p:nvPr>
        </p:nvSpPr>
        <p:spPr>
          <a:xfrm>
            <a:off x="0" y="3322133"/>
            <a:ext cx="17860800" cy="103935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rmAutofit/>
          </a:bodyPr>
          <a:lstStyle>
            <a:lvl1pPr indent="-463550" lvl="0" marL="457200" rtl="0">
              <a:spcBef>
                <a:spcPts val="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indent="-463550" lvl="1" marL="9144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2pPr>
            <a:lvl3pPr indent="-463550" lvl="2" marL="13716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3pPr>
            <a:lvl4pPr indent="-463550" lvl="3" marL="18288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4pPr>
            <a:lvl5pPr indent="-463550" lvl="4" marL="22860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5pPr>
            <a:lvl6pPr indent="-463550" lvl="5" marL="27432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6pPr>
            <a:lvl7pPr indent="-463550" lvl="6" marL="32004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7pPr>
            <a:lvl8pPr indent="-463550" lvl="7" marL="36576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8pPr>
            <a:lvl9pPr indent="-463550" lvl="8" marL="4114800" rtl="0">
              <a:spcBef>
                <a:spcPts val="2100"/>
              </a:spcBef>
              <a:spcAft>
                <a:spcPts val="210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3" name="Google Shape;83;p15"/>
          <p:cNvSpPr txBox="1"/>
          <p:nvPr>
            <p:ph idx="3" type="subTitle"/>
          </p:nvPr>
        </p:nvSpPr>
        <p:spPr>
          <a:xfrm>
            <a:off x="18811900" y="2427933"/>
            <a:ext cx="4836300" cy="10092900"/>
          </a:xfrm>
          <a:prstGeom prst="rect">
            <a:avLst/>
          </a:prstGeom>
          <a:ln cap="flat" cmpd="sng" w="9525">
            <a:solidFill>
              <a:srgbClr val="DBD9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87575" lIns="487575" spcFirstLastPara="1" rIns="487575" wrap="square" tIns="487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sp>
        <p:nvSpPr>
          <p:cNvPr id="84" name="Google Shape;84;p15"/>
          <p:cNvSpPr txBox="1"/>
          <p:nvPr>
            <p:ph type="title"/>
          </p:nvPr>
        </p:nvSpPr>
        <p:spPr>
          <a:xfrm>
            <a:off x="-33125" y="0"/>
            <a:ext cx="178608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5" name="Google Shape;85;p1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86" name="Google Shape;86;p15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" name="Google Shape;87;p15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" name="Google Shape;88;p15"/>
          <p:cNvSpPr txBox="1"/>
          <p:nvPr>
            <p:ph idx="4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Text Only">
  <p:cSld name="CUSTOM_2_7_2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91" name="Google Shape;91;p16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cxnSp>
        <p:nvCxnSpPr>
          <p:cNvPr id="92" name="Google Shape;92;p16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3" name="Google Shape;93;p1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4" name="Google Shape;94;p16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6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sp>
        <p:nvSpPr>
          <p:cNvPr id="96" name="Google Shape;96;p16"/>
          <p:cNvSpPr txBox="1"/>
          <p:nvPr>
            <p:ph idx="3" type="body"/>
          </p:nvPr>
        </p:nvSpPr>
        <p:spPr>
          <a:xfrm>
            <a:off x="467" y="3424667"/>
            <a:ext cx="24377700" cy="96591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rmAutofit/>
          </a:bodyPr>
          <a:lstStyle>
            <a:lvl1pPr indent="-463550" lvl="0" marL="457200" rtl="0">
              <a:spcBef>
                <a:spcPts val="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indent="-463550" lvl="1" marL="9144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2pPr>
            <a:lvl3pPr indent="-463550" lvl="2" marL="13716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3pPr>
            <a:lvl4pPr indent="-463550" lvl="3" marL="18288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4pPr>
            <a:lvl5pPr indent="-463550" lvl="4" marL="22860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5pPr>
            <a:lvl6pPr indent="-463550" lvl="5" marL="27432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6pPr>
            <a:lvl7pPr indent="-463550" lvl="6" marL="32004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7pPr>
            <a:lvl8pPr indent="-463550" lvl="7" marL="36576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8pPr>
            <a:lvl9pPr indent="-463550" lvl="8" marL="4114800" rtl="0">
              <a:spcBef>
                <a:spcPts val="2100"/>
              </a:spcBef>
              <a:spcAft>
                <a:spcPts val="210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0984" y="5735600"/>
            <a:ext cx="22715700" cy="22449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830984" y="1186733"/>
            <a:ext cx="22715700" cy="15273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830984" y="3073267"/>
            <a:ext cx="22715700" cy="91104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indent="-533400" lvl="0" marL="457200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830984" y="1186733"/>
            <a:ext cx="22715700" cy="15273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830984" y="3073267"/>
            <a:ext cx="10663500" cy="91104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indent="-463550" lvl="0" marL="457200"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indent="-431800" lvl="1" marL="9144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12883044" y="3073267"/>
            <a:ext cx="10663500" cy="91104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indent="-463550" lvl="0" marL="457200"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indent="-431800" lvl="1" marL="9144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830984" y="1186733"/>
            <a:ext cx="22715700" cy="15273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830984" y="1481600"/>
            <a:ext cx="7485900" cy="2015100"/>
          </a:xfrm>
          <a:prstGeom prst="rect">
            <a:avLst/>
          </a:prstGeom>
        </p:spPr>
        <p:txBody>
          <a:bodyPr anchorCtr="0" anchor="b" bIns="243750" lIns="243750" spcFirstLastPara="1" rIns="243750" wrap="square" tIns="243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830984" y="3705600"/>
            <a:ext cx="7485900" cy="84783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1pPr>
            <a:lvl2pPr indent="-431800" lvl="1" marL="9144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1306993" y="1200400"/>
            <a:ext cx="16976400" cy="109089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1pPr>
            <a:lvl2pPr lvl="1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2pPr>
            <a:lvl3pPr lvl="2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3pPr>
            <a:lvl4pPr lvl="3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4pPr>
            <a:lvl5pPr lvl="4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5pPr>
            <a:lvl6pPr lvl="5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6pPr>
            <a:lvl7pPr lvl="6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7pPr>
            <a:lvl8pPr lvl="7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8pPr>
            <a:lvl9pPr lvl="8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12188825" y="67"/>
            <a:ext cx="12188700" cy="1371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9"/>
          <p:cNvSpPr txBox="1"/>
          <p:nvPr>
            <p:ph type="title"/>
          </p:nvPr>
        </p:nvSpPr>
        <p:spPr>
          <a:xfrm>
            <a:off x="707816" y="3288467"/>
            <a:ext cx="10784400" cy="3952800"/>
          </a:xfrm>
          <a:prstGeom prst="rect">
            <a:avLst/>
          </a:prstGeom>
        </p:spPr>
        <p:txBody>
          <a:bodyPr anchorCtr="0" anchor="b" bIns="243750" lIns="243750" spcFirstLastPara="1" rIns="243750" wrap="square" tIns="2437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707816" y="7474867"/>
            <a:ext cx="10784400" cy="32937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13168570" y="1931200"/>
            <a:ext cx="10229400" cy="98535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indent="-533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Char char="●"/>
              <a:defRPr>
                <a:solidFill>
                  <a:schemeClr val="dk1"/>
                </a:solidFill>
              </a:defRPr>
            </a:lvl1pPr>
            <a:lvl2pPr indent="-4635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Char char="○"/>
              <a:defRPr>
                <a:solidFill>
                  <a:schemeClr val="dk1"/>
                </a:solidFill>
              </a:defRPr>
            </a:lvl2pPr>
            <a:lvl3pPr indent="-4635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Char char="■"/>
              <a:defRPr>
                <a:solidFill>
                  <a:schemeClr val="dk1"/>
                </a:solidFill>
              </a:defRPr>
            </a:lvl3pPr>
            <a:lvl4pPr indent="-4635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Char char="●"/>
              <a:defRPr>
                <a:solidFill>
                  <a:schemeClr val="dk1"/>
                </a:solidFill>
              </a:defRPr>
            </a:lvl4pPr>
            <a:lvl5pPr indent="-4635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Char char="○"/>
              <a:defRPr>
                <a:solidFill>
                  <a:schemeClr val="dk1"/>
                </a:solidFill>
              </a:defRPr>
            </a:lvl5pPr>
            <a:lvl6pPr indent="-4635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Char char="■"/>
              <a:defRPr>
                <a:solidFill>
                  <a:schemeClr val="dk1"/>
                </a:solidFill>
              </a:defRPr>
            </a:lvl6pPr>
            <a:lvl7pPr indent="-4635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Char char="●"/>
              <a:defRPr>
                <a:solidFill>
                  <a:schemeClr val="dk1"/>
                </a:solidFill>
              </a:defRPr>
            </a:lvl7pPr>
            <a:lvl8pPr indent="-4635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Char char="○"/>
              <a:defRPr>
                <a:solidFill>
                  <a:schemeClr val="dk1"/>
                </a:solidFill>
              </a:defRPr>
            </a:lvl8pPr>
            <a:lvl9pPr indent="-4635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830984" y="11281533"/>
            <a:ext cx="15992700" cy="1613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0984" y="1186733"/>
            <a:ext cx="22715700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0984" y="3073267"/>
            <a:ext cx="22715700" cy="9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rmAutofit/>
          </a:bodyPr>
          <a:lstStyle>
            <a:lvl1pPr indent="-5334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Char char="●"/>
              <a:defRPr sz="4800">
                <a:solidFill>
                  <a:schemeClr val="lt2"/>
                </a:solidFill>
              </a:defRPr>
            </a:lvl1pPr>
            <a:lvl2pPr indent="-4635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Char char="○"/>
              <a:defRPr sz="3700">
                <a:solidFill>
                  <a:schemeClr val="lt2"/>
                </a:solidFill>
              </a:defRPr>
            </a:lvl2pPr>
            <a:lvl3pPr indent="-4635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Char char="■"/>
              <a:defRPr sz="3700">
                <a:solidFill>
                  <a:schemeClr val="lt2"/>
                </a:solidFill>
              </a:defRPr>
            </a:lvl3pPr>
            <a:lvl4pPr indent="-4635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Char char="●"/>
              <a:defRPr sz="3700">
                <a:solidFill>
                  <a:schemeClr val="lt2"/>
                </a:solidFill>
              </a:defRPr>
            </a:lvl4pPr>
            <a:lvl5pPr indent="-4635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Char char="○"/>
              <a:defRPr sz="3700">
                <a:solidFill>
                  <a:schemeClr val="lt2"/>
                </a:solidFill>
              </a:defRPr>
            </a:lvl5pPr>
            <a:lvl6pPr indent="-4635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Char char="■"/>
              <a:defRPr sz="3700">
                <a:solidFill>
                  <a:schemeClr val="lt2"/>
                </a:solidFill>
              </a:defRPr>
            </a:lvl6pPr>
            <a:lvl7pPr indent="-4635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Char char="●"/>
              <a:defRPr sz="3700">
                <a:solidFill>
                  <a:schemeClr val="lt2"/>
                </a:solidFill>
              </a:defRPr>
            </a:lvl7pPr>
            <a:lvl8pPr indent="-4635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Char char="○"/>
              <a:defRPr sz="3700">
                <a:solidFill>
                  <a:schemeClr val="lt2"/>
                </a:solidFill>
              </a:defRPr>
            </a:lvl8pPr>
            <a:lvl9pPr indent="-4635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700"/>
              <a:buChar char="■"/>
              <a:defRPr sz="37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 algn="r">
              <a:buNone/>
              <a:defRPr sz="2700">
                <a:solidFill>
                  <a:schemeClr val="lt2"/>
                </a:solidFill>
              </a:defRPr>
            </a:lvl1pPr>
            <a:lvl2pPr lvl="1" algn="r">
              <a:buNone/>
              <a:defRPr sz="2700">
                <a:solidFill>
                  <a:schemeClr val="lt2"/>
                </a:solidFill>
              </a:defRPr>
            </a:lvl2pPr>
            <a:lvl3pPr lvl="2" algn="r">
              <a:buNone/>
              <a:defRPr sz="2700">
                <a:solidFill>
                  <a:schemeClr val="lt2"/>
                </a:solidFill>
              </a:defRPr>
            </a:lvl3pPr>
            <a:lvl4pPr lvl="3" algn="r">
              <a:buNone/>
              <a:defRPr sz="2700">
                <a:solidFill>
                  <a:schemeClr val="lt2"/>
                </a:solidFill>
              </a:defRPr>
            </a:lvl4pPr>
            <a:lvl5pPr lvl="4" algn="r">
              <a:buNone/>
              <a:defRPr sz="2700">
                <a:solidFill>
                  <a:schemeClr val="lt2"/>
                </a:solidFill>
              </a:defRPr>
            </a:lvl5pPr>
            <a:lvl6pPr lvl="5" algn="r">
              <a:buNone/>
              <a:defRPr sz="2700">
                <a:solidFill>
                  <a:schemeClr val="lt2"/>
                </a:solidFill>
              </a:defRPr>
            </a:lvl6pPr>
            <a:lvl7pPr lvl="6" algn="r">
              <a:buNone/>
              <a:defRPr sz="2700">
                <a:solidFill>
                  <a:schemeClr val="lt2"/>
                </a:solidFill>
              </a:defRPr>
            </a:lvl7pPr>
            <a:lvl8pPr lvl="7" algn="r">
              <a:buNone/>
              <a:defRPr sz="2700">
                <a:solidFill>
                  <a:schemeClr val="lt2"/>
                </a:solidFill>
              </a:defRPr>
            </a:lvl8pPr>
            <a:lvl9pPr lvl="8" algn="r">
              <a:buNone/>
              <a:defRPr sz="27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spd="med">
    <p:fade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2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g"/><Relationship Id="rId4" Type="http://schemas.openxmlformats.org/officeDocument/2006/relationships/image" Target="../media/image29.png"/><Relationship Id="rId5" Type="http://schemas.openxmlformats.org/officeDocument/2006/relationships/image" Target="../media/image2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Relationship Id="rId4" Type="http://schemas.openxmlformats.org/officeDocument/2006/relationships/image" Target="../media/image37.png"/><Relationship Id="rId5" Type="http://schemas.openxmlformats.org/officeDocument/2006/relationships/image" Target="../media/image4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Relationship Id="rId4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jpg"/><Relationship Id="rId4" Type="http://schemas.openxmlformats.org/officeDocument/2006/relationships/image" Target="../media/image2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jpg"/><Relationship Id="rId4" Type="http://schemas.openxmlformats.org/officeDocument/2006/relationships/image" Target="../media/image3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jpg"/><Relationship Id="rId4" Type="http://schemas.openxmlformats.org/officeDocument/2006/relationships/image" Target="../media/image6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jpg"/><Relationship Id="rId4" Type="http://schemas.openxmlformats.org/officeDocument/2006/relationships/image" Target="../media/image5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jpg"/><Relationship Id="rId4" Type="http://schemas.openxmlformats.org/officeDocument/2006/relationships/image" Target="../media/image43.png"/><Relationship Id="rId5" Type="http://schemas.openxmlformats.org/officeDocument/2006/relationships/image" Target="../media/image4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jpg"/><Relationship Id="rId4" Type="http://schemas.openxmlformats.org/officeDocument/2006/relationships/image" Target="../media/image5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jpg"/><Relationship Id="rId4" Type="http://schemas.openxmlformats.org/officeDocument/2006/relationships/image" Target="../media/image46.png"/><Relationship Id="rId5" Type="http://schemas.openxmlformats.org/officeDocument/2006/relationships/image" Target="../media/image4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jpg"/><Relationship Id="rId4" Type="http://schemas.openxmlformats.org/officeDocument/2006/relationships/image" Target="../media/image4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jpg"/><Relationship Id="rId4" Type="http://schemas.openxmlformats.org/officeDocument/2006/relationships/image" Target="../media/image6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jpg"/><Relationship Id="rId4" Type="http://schemas.openxmlformats.org/officeDocument/2006/relationships/image" Target="../media/image59.png"/><Relationship Id="rId5" Type="http://schemas.openxmlformats.org/officeDocument/2006/relationships/image" Target="../media/image5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jpg"/><Relationship Id="rId4" Type="http://schemas.openxmlformats.org/officeDocument/2006/relationships/image" Target="../media/image58.png"/><Relationship Id="rId5" Type="http://schemas.openxmlformats.org/officeDocument/2006/relationships/image" Target="../media/image5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jpg"/><Relationship Id="rId4" Type="http://schemas.openxmlformats.org/officeDocument/2006/relationships/image" Target="../media/image54.png"/><Relationship Id="rId5" Type="http://schemas.openxmlformats.org/officeDocument/2006/relationships/image" Target="../media/image56.png"/><Relationship Id="rId6" Type="http://schemas.openxmlformats.org/officeDocument/2006/relationships/image" Target="../media/image6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1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Relationship Id="rId4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Relationship Id="rId4" Type="http://schemas.openxmlformats.org/officeDocument/2006/relationships/image" Target="../media/image4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Relationship Id="rId4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Relationship Id="rId4" Type="http://schemas.openxmlformats.org/officeDocument/2006/relationships/image" Target="../media/image3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ctrTitle"/>
          </p:nvPr>
        </p:nvSpPr>
        <p:spPr>
          <a:xfrm>
            <a:off x="731375" y="479103"/>
            <a:ext cx="22715700" cy="3650400"/>
          </a:xfrm>
          <a:prstGeom prst="rect">
            <a:avLst/>
          </a:prstGeom>
        </p:spPr>
        <p:txBody>
          <a:bodyPr anchorCtr="0" anchor="b" bIns="243750" lIns="243750" spcFirstLastPara="1" rIns="243750" wrap="square" tIns="2437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Roboto"/>
                <a:ea typeface="Roboto"/>
                <a:cs typeface="Roboto"/>
                <a:sym typeface="Roboto"/>
              </a:rPr>
              <a:t>Final Engagement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800">
                <a:latin typeface="Roboto"/>
                <a:ea typeface="Roboto"/>
                <a:cs typeface="Roboto"/>
                <a:sym typeface="Roboto"/>
              </a:rPr>
              <a:t>Attack, Defense &amp; Analysis of a Vulnerable Network</a:t>
            </a:r>
            <a:endParaRPr sz="6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17"/>
          <p:cNvSpPr txBox="1"/>
          <p:nvPr>
            <p:ph idx="4294967295" type="subTitle"/>
          </p:nvPr>
        </p:nvSpPr>
        <p:spPr>
          <a:xfrm>
            <a:off x="731375" y="11996637"/>
            <a:ext cx="22914900" cy="12189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-US" sz="4200">
                <a:latin typeface="Roboto"/>
                <a:ea typeface="Roboto"/>
                <a:cs typeface="Roboto"/>
                <a:sym typeface="Roboto"/>
              </a:rPr>
              <a:t>Presentation by Muhammed Jawara, Mitch Murov, Kevin Alvarado,  and Symantha Meyers.</a:t>
            </a:r>
            <a:endParaRPr b="1" sz="4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5000"/>
              </a:lnSpc>
              <a:spcBef>
                <a:spcPts val="3200"/>
              </a:spcBef>
              <a:spcAft>
                <a:spcPts val="3200"/>
              </a:spcAft>
              <a:buSzPts val="605"/>
              <a:buNone/>
            </a:pPr>
            <a:r>
              <a:rPr b="1" lang="en-US" sz="2885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rPr>
              <a:t>Presented January 26, 2021</a:t>
            </a:r>
            <a:endParaRPr b="1" sz="2885">
              <a:solidFill>
                <a:srgbClr val="CCCC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7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4" name="Google Shape;10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2212" y="4719025"/>
            <a:ext cx="6794017" cy="668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6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 Black"/>
                <a:ea typeface="Roboto Black"/>
                <a:cs typeface="Roboto Black"/>
                <a:sym typeface="Roboto Black"/>
              </a:rPr>
              <a:t>FLAGS</a:t>
            </a:r>
            <a:endParaRPr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86" name="Google Shape;186;p26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3200"/>
              </a:spcAft>
              <a:buSzPts val="852"/>
              <a:buNone/>
            </a:pPr>
            <a:r>
              <a:rPr b="1" lang="en-US" sz="5750">
                <a:solidFill>
                  <a:schemeClr val="dk1"/>
                </a:solidFill>
              </a:rPr>
              <a:t>Flags 1 &amp; 2 Shown Below:</a:t>
            </a:r>
            <a:endParaRPr b="1" sz="5750">
              <a:solidFill>
                <a:schemeClr val="dk1"/>
              </a:solidFill>
            </a:endParaRPr>
          </a:p>
        </p:txBody>
      </p:sp>
      <p:sp>
        <p:nvSpPr>
          <p:cNvPr id="187" name="Google Shape;187;p2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6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6"/>
          <p:cNvPicPr preferRelativeResize="0"/>
          <p:nvPr/>
        </p:nvPicPr>
        <p:blipFill rotWithShape="1">
          <a:blip r:embed="rId4">
            <a:alphaModFix/>
          </a:blip>
          <a:srcRect b="13478" l="0" r="44008" t="25336"/>
          <a:stretch/>
        </p:blipFill>
        <p:spPr>
          <a:xfrm>
            <a:off x="1520825" y="3890525"/>
            <a:ext cx="9576149" cy="8265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546764" y="3890525"/>
            <a:ext cx="9576161" cy="827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6"/>
          <p:cNvSpPr txBox="1"/>
          <p:nvPr/>
        </p:nvSpPr>
        <p:spPr>
          <a:xfrm>
            <a:off x="12361325" y="10905075"/>
            <a:ext cx="69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*</a:t>
            </a:r>
            <a:endParaRPr/>
          </a:p>
        </p:txBody>
      </p:sp>
      <p:sp>
        <p:nvSpPr>
          <p:cNvPr id="192" name="Google Shape;192;p26"/>
          <p:cNvSpPr txBox="1"/>
          <p:nvPr/>
        </p:nvSpPr>
        <p:spPr>
          <a:xfrm>
            <a:off x="12072125" y="10618725"/>
            <a:ext cx="12765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700">
                <a:solidFill>
                  <a:srgbClr val="CC0000"/>
                </a:solidFill>
              </a:rPr>
              <a:t> *</a:t>
            </a:r>
            <a:endParaRPr sz="9700">
              <a:solidFill>
                <a:srgbClr val="CC0000"/>
              </a:solidFill>
            </a:endParaRPr>
          </a:p>
        </p:txBody>
      </p:sp>
      <p:sp>
        <p:nvSpPr>
          <p:cNvPr id="193" name="Google Shape;193;p26"/>
          <p:cNvSpPr txBox="1"/>
          <p:nvPr/>
        </p:nvSpPr>
        <p:spPr>
          <a:xfrm>
            <a:off x="5670650" y="10905075"/>
            <a:ext cx="12765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700">
                <a:solidFill>
                  <a:srgbClr val="CC0000"/>
                </a:solidFill>
              </a:rPr>
              <a:t> *</a:t>
            </a:r>
            <a:endParaRPr sz="9700"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type="title"/>
          </p:nvPr>
        </p:nvSpPr>
        <p:spPr>
          <a:xfrm>
            <a:off x="-951376" y="50400"/>
            <a:ext cx="25916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50"/>
              <a:t>MYSQL Exploit into Wordpress database The wp_config .php file is easily readable to give us the username and password for MySql. I was able to switch to the wordpress database and get hashed user passwords. </a:t>
            </a:r>
            <a:endParaRPr sz="50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50"/>
              <a:t>The path on michael@target1: /var/www/html/wordpress/wp-config.php/wp-config.php. </a:t>
            </a:r>
            <a:endParaRPr sz="50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50"/>
              <a:t>Found username: </a:t>
            </a:r>
            <a:r>
              <a:rPr b="1" lang="en-US" sz="5050">
                <a:latin typeface="Roboto"/>
                <a:ea typeface="Roboto"/>
                <a:cs typeface="Roboto"/>
                <a:sym typeface="Roboto"/>
              </a:rPr>
              <a:t>root </a:t>
            </a:r>
            <a:r>
              <a:rPr lang="en-US" sz="5050"/>
              <a:t>password: </a:t>
            </a:r>
            <a:r>
              <a:rPr b="1" lang="en-US" sz="5050">
                <a:latin typeface="Roboto"/>
                <a:ea typeface="Roboto"/>
                <a:cs typeface="Roboto"/>
                <a:sym typeface="Roboto"/>
              </a:rPr>
              <a:t>R@v3nsecurity</a:t>
            </a:r>
            <a:endParaRPr b="1" sz="505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0" name="Google Shape;200;p2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Google Shape;201;p27"/>
          <p:cNvPicPr preferRelativeResize="0"/>
          <p:nvPr/>
        </p:nvPicPr>
        <p:blipFill rotWithShape="1">
          <a:blip r:embed="rId4">
            <a:alphaModFix/>
          </a:blip>
          <a:srcRect b="73535" l="8219" r="-4013" t="11740"/>
          <a:stretch/>
        </p:blipFill>
        <p:spPr>
          <a:xfrm>
            <a:off x="1059725" y="12851325"/>
            <a:ext cx="22898824" cy="64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59713" y="6337699"/>
            <a:ext cx="21893925" cy="651362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7"/>
          <p:cNvSpPr txBox="1"/>
          <p:nvPr/>
        </p:nvSpPr>
        <p:spPr>
          <a:xfrm>
            <a:off x="18371325" y="12445200"/>
            <a:ext cx="1276500" cy="10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700">
                <a:solidFill>
                  <a:srgbClr val="CC0000"/>
                </a:solidFill>
              </a:rPr>
              <a:t> *</a:t>
            </a:r>
            <a:endParaRPr sz="9700"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8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</a:t>
            </a:r>
            <a:r>
              <a:rPr lang="en-US"/>
              <a:t>utput from wp_users. This was then run through nano </a:t>
            </a:r>
            <a:r>
              <a:rPr lang="en-US"/>
              <a:t> </a:t>
            </a:r>
            <a:r>
              <a:rPr lang="en-US"/>
              <a:t>and edited to create a text file wp_users.txt</a:t>
            </a:r>
            <a:endParaRPr/>
          </a:p>
        </p:txBody>
      </p:sp>
      <p:sp>
        <p:nvSpPr>
          <p:cNvPr id="210" name="Google Shape;210;p2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Google Shape;211;p28"/>
          <p:cNvPicPr preferRelativeResize="0"/>
          <p:nvPr/>
        </p:nvPicPr>
        <p:blipFill rotWithShape="1">
          <a:blip r:embed="rId4">
            <a:alphaModFix/>
          </a:blip>
          <a:srcRect b="0" l="0" r="8003" t="0"/>
          <a:stretch/>
        </p:blipFill>
        <p:spPr>
          <a:xfrm>
            <a:off x="3152238" y="4533825"/>
            <a:ext cx="18073026" cy="744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</a:t>
            </a:r>
            <a:r>
              <a:rPr lang="en-US"/>
              <a:t> John the </a:t>
            </a:r>
            <a:r>
              <a:rPr lang="en-US"/>
              <a:t>Cracker </a:t>
            </a:r>
            <a:r>
              <a:rPr lang="en-US"/>
              <a:t>to crack user information from MYSQL</a:t>
            </a:r>
            <a:endParaRPr/>
          </a:p>
        </p:txBody>
      </p:sp>
      <p:sp>
        <p:nvSpPr>
          <p:cNvPr id="218" name="Google Shape;218;p29"/>
          <p:cNvSpPr txBox="1"/>
          <p:nvPr>
            <p:ph idx="1" type="subTitle"/>
          </p:nvPr>
        </p:nvSpPr>
        <p:spPr>
          <a:xfrm>
            <a:off x="-100" y="1797675"/>
            <a:ext cx="24377700" cy="20820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b="1" lang="en-US">
                <a:solidFill>
                  <a:schemeClr val="dk1"/>
                </a:solidFill>
              </a:rPr>
              <a:t>P</a:t>
            </a:r>
            <a:r>
              <a:rPr b="1" lang="en-US" sz="5120">
                <a:solidFill>
                  <a:schemeClr val="dk1"/>
                </a:solidFill>
              </a:rPr>
              <a:t>ut users from MYSQL  through John. We find Steven has a password of pink84 which allows us to </a:t>
            </a:r>
            <a:r>
              <a:rPr b="1" lang="en-US" sz="5120">
                <a:solidFill>
                  <a:schemeClr val="dk1"/>
                </a:solidFill>
              </a:rPr>
              <a:t>g</a:t>
            </a:r>
            <a:r>
              <a:rPr b="1" lang="en-US" sz="5120">
                <a:solidFill>
                  <a:schemeClr val="dk1"/>
                </a:solidFill>
              </a:rPr>
              <a:t>et control of steven</a:t>
            </a:r>
            <a:endParaRPr b="1" sz="5120">
              <a:solidFill>
                <a:schemeClr val="dk1"/>
              </a:solidFill>
            </a:endParaRPr>
          </a:p>
        </p:txBody>
      </p:sp>
      <p:sp>
        <p:nvSpPr>
          <p:cNvPr id="219" name="Google Shape;219;p2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0" name="Google Shape;22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1975" y="4254150"/>
            <a:ext cx="18053274" cy="830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0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Take control of Steven and </a:t>
            </a:r>
            <a:r>
              <a:rPr lang="en-US"/>
              <a:t>promote</a:t>
            </a:r>
            <a:r>
              <a:rPr lang="en-US"/>
              <a:t> to </a:t>
            </a:r>
            <a:r>
              <a:rPr lang="en-US"/>
              <a:t>root. Break into </a:t>
            </a:r>
            <a:r>
              <a:rPr lang="en-US"/>
              <a:t>Raven Security</a:t>
            </a:r>
            <a:endParaRPr/>
          </a:p>
        </p:txBody>
      </p:sp>
      <p:sp>
        <p:nvSpPr>
          <p:cNvPr id="227" name="Google Shape;227;p3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30"/>
          <p:cNvSpPr txBox="1"/>
          <p:nvPr>
            <p:ph idx="3" type="body"/>
          </p:nvPr>
        </p:nvSpPr>
        <p:spPr>
          <a:xfrm>
            <a:off x="0" y="2722250"/>
            <a:ext cx="10773000" cy="142671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root@TARGET1:/ &gt; id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uid=0(root) gid=0(root) groups=0(root)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root@TARGET1:/ &gt; cd /root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root@TARGET1:/root &gt; ls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flag4.txt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root@TARGET1:/ &gt; id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uid=0(root) gid=0(root) groups=0(root)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root@TARGET1:/ &gt; cd /root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root@TARGET1:/root &gt; ls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flag4.txt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root@TARGET1:/root &gt; cat flag4.txt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Take control of</a:t>
            </a:r>
            <a:r>
              <a:rPr lang="en-US"/>
              <a:t> Raven Security</a:t>
            </a:r>
            <a:endParaRPr/>
          </a:p>
        </p:txBody>
      </p:sp>
      <p:sp>
        <p:nvSpPr>
          <p:cNvPr id="235" name="Google Shape;235;p3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31"/>
          <p:cNvSpPr txBox="1"/>
          <p:nvPr>
            <p:ph idx="3" type="body"/>
          </p:nvPr>
        </p:nvSpPr>
        <p:spPr>
          <a:xfrm>
            <a:off x="-100" y="2775601"/>
            <a:ext cx="24377700" cy="109404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______                 	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| ___ \               	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| |_/ /__ ___   _____ _ __ 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|	/  /  _` \ \ / / _ \ '_ \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| |\ \ (_| |\ V /  __/ | | |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\_| \_\__,_| \_/ \___|_| |_|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                       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flag4{715dea6c055b9fe3337544932f2941ce}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CONGRATULATIONS on successfully rooting Raven!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ct val="29729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100"/>
              </a:spcBef>
              <a:spcAft>
                <a:spcPts val="21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7" name="Google Shape;237;p31"/>
          <p:cNvSpPr txBox="1"/>
          <p:nvPr/>
        </p:nvSpPr>
        <p:spPr>
          <a:xfrm>
            <a:off x="0" y="7512850"/>
            <a:ext cx="1276500" cy="9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700">
                <a:solidFill>
                  <a:srgbClr val="CC0000"/>
                </a:solidFill>
              </a:rPr>
              <a:t> *</a:t>
            </a:r>
            <a:endParaRPr sz="9700"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2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Four Flags</a:t>
            </a:r>
            <a:endParaRPr/>
          </a:p>
        </p:txBody>
      </p:sp>
      <p:sp>
        <p:nvSpPr>
          <p:cNvPr id="244" name="Google Shape;244;p32"/>
          <p:cNvSpPr txBox="1"/>
          <p:nvPr>
            <p:ph idx="1" type="subTitle"/>
          </p:nvPr>
        </p:nvSpPr>
        <p:spPr>
          <a:xfrm>
            <a:off x="0" y="3157775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-US" sz="5050">
                <a:solidFill>
                  <a:schemeClr val="dk1"/>
                </a:solidFill>
              </a:rPr>
              <a:t>These are the four flags found during the exploit</a:t>
            </a:r>
            <a:endParaRPr sz="5050">
              <a:solidFill>
                <a:schemeClr val="dk1"/>
              </a:solidFill>
            </a:endParaRPr>
          </a:p>
        </p:txBody>
      </p:sp>
      <p:sp>
        <p:nvSpPr>
          <p:cNvPr id="245" name="Google Shape;245;p3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6" name="Google Shape;24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2200" y="4914900"/>
            <a:ext cx="18753300" cy="755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3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‹#›</a:t>
            </a:fld>
            <a:endParaRPr sz="1600"/>
          </a:p>
        </p:txBody>
      </p:sp>
      <p:sp>
        <p:nvSpPr>
          <p:cNvPr id="252" name="Google Shape;252;p33"/>
          <p:cNvSpPr txBox="1"/>
          <p:nvPr>
            <p:ph type="ctrTitle"/>
          </p:nvPr>
        </p:nvSpPr>
        <p:spPr>
          <a:xfrm>
            <a:off x="5020825" y="3908400"/>
            <a:ext cx="15978600" cy="2013000"/>
          </a:xfrm>
          <a:prstGeom prst="rect">
            <a:avLst/>
          </a:prstGeom>
        </p:spPr>
        <p:txBody>
          <a:bodyPr anchorCtr="0" anchor="b" bIns="243750" lIns="243750" spcFirstLastPara="1" rIns="243750" wrap="square" tIns="2437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500">
                <a:latin typeface="Roboto Black"/>
                <a:ea typeface="Roboto Black"/>
                <a:cs typeface="Roboto Black"/>
                <a:sym typeface="Roboto Black"/>
              </a:rPr>
              <a:t>Avoiding Detection</a:t>
            </a:r>
            <a:endParaRPr sz="11500"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53" name="Google Shape;253;p33"/>
          <p:cNvSpPr txBox="1"/>
          <p:nvPr/>
        </p:nvSpPr>
        <p:spPr>
          <a:xfrm>
            <a:off x="17003425" y="11156400"/>
            <a:ext cx="70467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>
                <a:solidFill>
                  <a:srgbClr val="FFFFFF"/>
                </a:solidFill>
              </a:rPr>
              <a:t>Kevin Alvarado</a:t>
            </a:r>
            <a:endParaRPr sz="5500">
              <a:solidFill>
                <a:srgbClr val="FFFFFF"/>
              </a:solidFill>
            </a:endParaRPr>
          </a:p>
        </p:txBody>
      </p:sp>
      <p:pic>
        <p:nvPicPr>
          <p:cNvPr id="254" name="Google Shape;25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401" y="7428325"/>
            <a:ext cx="7734725" cy="5525674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3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34"/>
          <p:cNvSpPr txBox="1"/>
          <p:nvPr>
            <p:ph idx="3" type="body"/>
          </p:nvPr>
        </p:nvSpPr>
        <p:spPr>
          <a:xfrm>
            <a:off x="717425" y="6488075"/>
            <a:ext cx="22942800" cy="77520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4400">
                <a:solidFill>
                  <a:srgbClr val="6D9EEB"/>
                </a:solidFill>
                <a:latin typeface="Roboto Black"/>
                <a:ea typeface="Roboto Black"/>
                <a:cs typeface="Roboto Black"/>
                <a:sym typeface="Roboto Black"/>
              </a:rPr>
              <a:t>Monitoring Overview</a:t>
            </a:r>
            <a:endParaRPr i="1" sz="4400">
              <a:solidFill>
                <a:srgbClr val="6D9EEB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-508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Roboto Black"/>
              <a:buChar char="●"/>
            </a:pPr>
            <a:r>
              <a:rPr i="1" lang="en-US" sz="44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S</a:t>
            </a:r>
            <a:r>
              <a:rPr i="1" lang="en-US" sz="44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sh logging in kibana</a:t>
            </a:r>
            <a:endParaRPr i="1" sz="44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-508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Roboto Black"/>
              <a:buChar char="●"/>
            </a:pPr>
            <a:r>
              <a:rPr i="1" lang="en-US" sz="44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Which metrics do they measure? SSH attempts, traffic on port 22</a:t>
            </a:r>
            <a:endParaRPr i="1" sz="44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44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-US" sz="4400">
                <a:solidFill>
                  <a:srgbClr val="6D9EEB"/>
                </a:solidFill>
                <a:latin typeface="Roboto Black"/>
                <a:ea typeface="Roboto Black"/>
                <a:cs typeface="Roboto Black"/>
                <a:sym typeface="Roboto Black"/>
              </a:rPr>
              <a:t>Mitigating Detection</a:t>
            </a:r>
            <a:endParaRPr i="1" sz="4400">
              <a:solidFill>
                <a:srgbClr val="6D9EEB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-5080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Roboto Black"/>
              <a:buChar char="●"/>
            </a:pPr>
            <a:r>
              <a:rPr i="1" lang="en-US" sz="44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Create a user and escalate to root to privileges.</a:t>
            </a:r>
            <a:endParaRPr i="1" sz="44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-5080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4400"/>
              <a:buFont typeface="Roboto Black"/>
              <a:buChar char="●"/>
            </a:pPr>
            <a:r>
              <a:rPr i="1" lang="en-US" sz="44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Register your IP as safe in infested computer for recognized access. (Public Key)</a:t>
            </a:r>
            <a:endParaRPr i="1" sz="440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62" name="Google Shape;262;p34"/>
          <p:cNvSpPr txBox="1"/>
          <p:nvPr>
            <p:ph type="title"/>
          </p:nvPr>
        </p:nvSpPr>
        <p:spPr>
          <a:xfrm>
            <a:off x="-263100" y="4168950"/>
            <a:ext cx="24443100" cy="14919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6D9EEB"/>
                </a:solidFill>
              </a:rPr>
              <a:t>Stealth Exploitation of </a:t>
            </a:r>
            <a:r>
              <a:rPr i="1" lang="en-US" u="sng">
                <a:solidFill>
                  <a:srgbClr val="FFFFFF"/>
                </a:solidFill>
              </a:rPr>
              <a:t>SSH | Port 22</a:t>
            </a:r>
            <a:endParaRPr b="1" i="1" u="sng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5"/>
          <p:cNvSpPr txBox="1"/>
          <p:nvPr>
            <p:ph idx="3" type="body"/>
          </p:nvPr>
        </p:nvSpPr>
        <p:spPr>
          <a:xfrm>
            <a:off x="717425" y="6853700"/>
            <a:ext cx="22942800" cy="80259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700">
                <a:solidFill>
                  <a:srgbClr val="6D9EEB"/>
                </a:solidFill>
              </a:rPr>
              <a:t>Monitoring Overview</a:t>
            </a:r>
            <a:endParaRPr b="1" i="1" sz="4700">
              <a:solidFill>
                <a:srgbClr val="6D9EEB"/>
              </a:solidFill>
            </a:endParaRPr>
          </a:p>
          <a:p>
            <a:pPr indent="-508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EFEFEF"/>
              </a:buClr>
              <a:buSzPts val="4400"/>
              <a:buChar char="●"/>
            </a:pPr>
            <a:r>
              <a:rPr b="1" i="1" lang="en-US" sz="4400">
                <a:solidFill>
                  <a:srgbClr val="EFEFEF"/>
                </a:solidFill>
              </a:rPr>
              <a:t>HTTP REQUESTS/HTTP Errors.</a:t>
            </a:r>
            <a:endParaRPr b="1" i="1" sz="4400">
              <a:solidFill>
                <a:srgbClr val="EFEFEF"/>
              </a:solidFill>
            </a:endParaRPr>
          </a:p>
          <a:p>
            <a:pPr indent="-508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4400"/>
              <a:buChar char="●"/>
            </a:pPr>
            <a:r>
              <a:rPr b="1" i="1" lang="en-US" sz="4400">
                <a:solidFill>
                  <a:srgbClr val="EFEFEF"/>
                </a:solidFill>
              </a:rPr>
              <a:t>Number of requests/errors per metric of time (Min/Hour).</a:t>
            </a:r>
            <a:endParaRPr b="1" i="1" sz="4400">
              <a:solidFill>
                <a:srgbClr val="EFEFEF"/>
              </a:solidFill>
            </a:endParaRPr>
          </a:p>
          <a:p>
            <a:pPr indent="-508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4400"/>
              <a:buChar char="●"/>
            </a:pPr>
            <a:r>
              <a:rPr b="1" i="1" lang="en-US" sz="4400">
                <a:solidFill>
                  <a:srgbClr val="EFEFEF"/>
                </a:solidFill>
              </a:rPr>
              <a:t>400 errors in under 5 minutes/3.5kb in requests in under 1 min.</a:t>
            </a:r>
            <a:endParaRPr b="1" i="1" sz="4400">
              <a:solidFill>
                <a:srgbClr val="EFEFEF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i="1" sz="4400">
              <a:solidFill>
                <a:srgbClr val="EFEFE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-US" sz="4700">
                <a:solidFill>
                  <a:srgbClr val="6D9EEB"/>
                </a:solidFill>
              </a:rPr>
              <a:t>Mitigating Detection</a:t>
            </a:r>
            <a:endParaRPr b="1" i="1" sz="4700">
              <a:solidFill>
                <a:srgbClr val="6D9EEB"/>
              </a:solidFill>
            </a:endParaRPr>
          </a:p>
          <a:p>
            <a:pPr indent="-508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rgbClr val="EFEFEF"/>
              </a:buClr>
              <a:buSzPts val="4400"/>
              <a:buChar char="●"/>
            </a:pPr>
            <a:r>
              <a:rPr b="1" i="1" lang="en-US" sz="4400">
                <a:solidFill>
                  <a:srgbClr val="EFEFEF"/>
                </a:solidFill>
              </a:rPr>
              <a:t>Low and Slow attack </a:t>
            </a:r>
            <a:endParaRPr b="1" i="1" sz="4400">
              <a:solidFill>
                <a:srgbClr val="EFEFEF"/>
              </a:solidFill>
            </a:endParaRPr>
          </a:p>
        </p:txBody>
      </p:sp>
      <p:sp>
        <p:nvSpPr>
          <p:cNvPr id="268" name="Google Shape;268;p35"/>
          <p:cNvSpPr txBox="1"/>
          <p:nvPr>
            <p:ph type="title"/>
          </p:nvPr>
        </p:nvSpPr>
        <p:spPr>
          <a:xfrm>
            <a:off x="-32716" y="4367575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6D9EEB"/>
                </a:solidFill>
                <a:latin typeface="Roboto"/>
                <a:ea typeface="Roboto"/>
                <a:cs typeface="Roboto"/>
                <a:sym typeface="Roboto"/>
              </a:rPr>
              <a:t>Stealth Exploitation of</a:t>
            </a:r>
            <a:r>
              <a:rPr b="1" lang="en-US">
                <a:solidFill>
                  <a:srgbClr val="7F6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i="1" lang="en-US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HTTP|Port 80</a:t>
            </a:r>
            <a:endParaRPr i="1" u="sng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9" name="Google Shape;269;p3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US" sz="8000">
                <a:latin typeface="Roboto"/>
                <a:ea typeface="Roboto"/>
                <a:cs typeface="Roboto"/>
                <a:sym typeface="Roboto"/>
              </a:rPr>
              <a:t>Table of Contents</a:t>
            </a:r>
            <a:endParaRPr b="1" sz="8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1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2" name="Google Shape;112;p18"/>
          <p:cNvSpPr txBox="1"/>
          <p:nvPr>
            <p:ph idx="1" type="subTitle"/>
          </p:nvPr>
        </p:nvSpPr>
        <p:spPr>
          <a:xfrm>
            <a:off x="-100" y="2089150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-US">
                <a:solidFill>
                  <a:schemeClr val="dk1"/>
                </a:solidFill>
              </a:rPr>
              <a:t>This document contains the following resources: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3" name="Google Shape;113;p18"/>
          <p:cNvSpPr txBox="1"/>
          <p:nvPr>
            <p:ph idx="3" type="subTitle"/>
          </p:nvPr>
        </p:nvSpPr>
        <p:spPr>
          <a:xfrm>
            <a:off x="32592" y="3728000"/>
            <a:ext cx="24377700" cy="1618500"/>
          </a:xfrm>
          <a:prstGeom prst="rect">
            <a:avLst/>
          </a:prstGeom>
        </p:spPr>
        <p:txBody>
          <a:bodyPr anchorCtr="0" anchor="ctr" bIns="0" lIns="4144550" spcFirstLastPara="1" rIns="1219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b="1" lang="en-US">
                <a:solidFill>
                  <a:schemeClr val="lt1"/>
                </a:solidFill>
              </a:rPr>
              <a:t>Network </a:t>
            </a:r>
            <a:r>
              <a:rPr b="1" lang="en-US">
                <a:solidFill>
                  <a:schemeClr val="lt1"/>
                </a:solidFill>
              </a:rPr>
              <a:t>Topology &amp; Critical Vulnerabilities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14" name="Google Shape;114;p18"/>
          <p:cNvSpPr txBox="1"/>
          <p:nvPr>
            <p:ph idx="4" type="subTitle"/>
          </p:nvPr>
        </p:nvSpPr>
        <p:spPr>
          <a:xfrm>
            <a:off x="-32592" y="5956133"/>
            <a:ext cx="24443100" cy="1618500"/>
          </a:xfrm>
          <a:prstGeom prst="rect">
            <a:avLst/>
          </a:prstGeom>
        </p:spPr>
        <p:txBody>
          <a:bodyPr anchorCtr="0" anchor="ctr" bIns="0" lIns="4144550" spcFirstLastPara="1" rIns="1219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b="1" lang="en-US">
                <a:solidFill>
                  <a:schemeClr val="lt1"/>
                </a:solidFill>
              </a:rPr>
              <a:t>Exploits Used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5" name="Google Shape;115;p18"/>
          <p:cNvSpPr txBox="1"/>
          <p:nvPr>
            <p:ph idx="5" type="subTitle"/>
          </p:nvPr>
        </p:nvSpPr>
        <p:spPr>
          <a:xfrm>
            <a:off x="0" y="8203400"/>
            <a:ext cx="24443100" cy="1618500"/>
          </a:xfrm>
          <a:prstGeom prst="rect">
            <a:avLst/>
          </a:prstGeom>
        </p:spPr>
        <p:txBody>
          <a:bodyPr anchorCtr="0" anchor="ctr" bIns="0" lIns="4144550" spcFirstLastPara="1" rIns="1219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b="1" lang="en-US">
                <a:solidFill>
                  <a:schemeClr val="lt1"/>
                </a:solidFill>
              </a:rPr>
              <a:t>Avoiding Detect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6" name="Google Shape;116;p18"/>
          <p:cNvSpPr txBox="1"/>
          <p:nvPr>
            <p:ph idx="6" type="subTitle"/>
          </p:nvPr>
        </p:nvSpPr>
        <p:spPr>
          <a:xfrm>
            <a:off x="-32791" y="10450600"/>
            <a:ext cx="24443100" cy="1618500"/>
          </a:xfrm>
          <a:prstGeom prst="rect">
            <a:avLst/>
          </a:prstGeom>
        </p:spPr>
        <p:txBody>
          <a:bodyPr anchorCtr="0" anchor="ctr" bIns="0" lIns="4144550" spcFirstLastPara="1" rIns="1219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b="1" lang="en-US">
                <a:solidFill>
                  <a:schemeClr val="lt1"/>
                </a:solidFill>
              </a:rPr>
              <a:t>Maintaining Access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6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‹#›</a:t>
            </a:fld>
            <a:endParaRPr sz="1600"/>
          </a:p>
        </p:txBody>
      </p:sp>
      <p:sp>
        <p:nvSpPr>
          <p:cNvPr id="275" name="Google Shape;275;p36"/>
          <p:cNvSpPr txBox="1"/>
          <p:nvPr>
            <p:ph type="ctrTitle"/>
          </p:nvPr>
        </p:nvSpPr>
        <p:spPr>
          <a:xfrm>
            <a:off x="830975" y="4175026"/>
            <a:ext cx="22715700" cy="2285700"/>
          </a:xfrm>
          <a:prstGeom prst="rect">
            <a:avLst/>
          </a:prstGeom>
        </p:spPr>
        <p:txBody>
          <a:bodyPr anchorCtr="0" anchor="b" bIns="243750" lIns="243750" spcFirstLastPara="1" rIns="243750" wrap="square" tIns="2437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500">
                <a:latin typeface="Roboto Black"/>
                <a:ea typeface="Roboto Black"/>
                <a:cs typeface="Roboto Black"/>
                <a:sym typeface="Roboto Black"/>
              </a:rPr>
              <a:t>Maintaining Access</a:t>
            </a:r>
            <a:endParaRPr sz="9000"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76" name="Google Shape;276;p36"/>
          <p:cNvSpPr txBox="1"/>
          <p:nvPr/>
        </p:nvSpPr>
        <p:spPr>
          <a:xfrm>
            <a:off x="16181875" y="11467750"/>
            <a:ext cx="70467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Symantha Meyers</a:t>
            </a:r>
            <a:endParaRPr sz="5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7" name="Google Shape;27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" y="7681875"/>
            <a:ext cx="9200178" cy="6034125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6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7"/>
          <p:cNvSpPr txBox="1"/>
          <p:nvPr>
            <p:ph type="title"/>
          </p:nvPr>
        </p:nvSpPr>
        <p:spPr>
          <a:xfrm>
            <a:off x="-32800" y="480325"/>
            <a:ext cx="24443100" cy="2023800"/>
          </a:xfrm>
          <a:prstGeom prst="rect">
            <a:avLst/>
          </a:prstGeom>
          <a:effectLst>
            <a:outerShdw blurRad="57150" rotWithShape="0" algn="bl" dir="7620000" dist="19050">
              <a:srgbClr val="FF0000">
                <a:alpha val="92000"/>
              </a:srgbClr>
            </a:outerShdw>
            <a:reflection blurRad="0" dir="0" dist="0" endA="0" endPos="86000" fadeDir="5400012" kx="0" rotWithShape="0" algn="bl" stA="39000" stPos="0" sy="-100000" ky="0"/>
          </a:effectLst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10000"/>
              <a:t>Backdooring the Target</a:t>
            </a:r>
            <a:endParaRPr sz="10000"/>
          </a:p>
        </p:txBody>
      </p:sp>
      <p:sp>
        <p:nvSpPr>
          <p:cNvPr id="285" name="Google Shape;285;p3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37"/>
          <p:cNvSpPr txBox="1"/>
          <p:nvPr>
            <p:ph idx="1" type="subTitle"/>
          </p:nvPr>
        </p:nvSpPr>
        <p:spPr>
          <a:xfrm>
            <a:off x="-100" y="4205425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3200"/>
              </a:spcAft>
              <a:buNone/>
            </a:pPr>
            <a:r>
              <a:rPr b="1" lang="en-US" sz="7500">
                <a:solidFill>
                  <a:schemeClr val="dk1"/>
                </a:solidFill>
              </a:rPr>
              <a:t>Backdoor Overview</a:t>
            </a:r>
            <a:endParaRPr b="1" sz="7500">
              <a:solidFill>
                <a:schemeClr val="dk1"/>
              </a:solidFill>
            </a:endParaRPr>
          </a:p>
        </p:txBody>
      </p:sp>
      <p:sp>
        <p:nvSpPr>
          <p:cNvPr id="287" name="Google Shape;287;p37"/>
          <p:cNvSpPr txBox="1"/>
          <p:nvPr>
            <p:ph idx="3" type="body"/>
          </p:nvPr>
        </p:nvSpPr>
        <p:spPr>
          <a:xfrm>
            <a:off x="-725500" y="6238425"/>
            <a:ext cx="25625100" cy="6980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700">
                <a:solidFill>
                  <a:schemeClr val="dk1"/>
                </a:solidFill>
              </a:rPr>
              <a:t>I </a:t>
            </a:r>
            <a:r>
              <a:rPr b="1" lang="en-US" sz="4700">
                <a:solidFill>
                  <a:schemeClr val="dk1"/>
                </a:solidFill>
              </a:rPr>
              <a:t>used 2 means of creating a backdoor to the target server (192.168.1.110 - Target 1)</a:t>
            </a:r>
            <a:br>
              <a:rPr b="1" lang="en-US" sz="4700">
                <a:solidFill>
                  <a:schemeClr val="dk1"/>
                </a:solidFill>
              </a:rPr>
            </a:br>
            <a:endParaRPr b="1" sz="4700">
              <a:solidFill>
                <a:schemeClr val="dk1"/>
              </a:solidFill>
            </a:endParaRPr>
          </a:p>
          <a:p>
            <a:pPr indent="-527050" lvl="0" marL="2286000" rtl="0" algn="l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4700"/>
              <a:buAutoNum type="arabicPeriod"/>
            </a:pPr>
            <a:r>
              <a:rPr b="1" lang="en-US" sz="4700">
                <a:solidFill>
                  <a:schemeClr val="dk1"/>
                </a:solidFill>
              </a:rPr>
              <a:t>1st backdoor</a:t>
            </a:r>
            <a:endParaRPr b="1" sz="4700">
              <a:solidFill>
                <a:schemeClr val="dk1"/>
              </a:solidFill>
            </a:endParaRPr>
          </a:p>
          <a:p>
            <a:pPr indent="0" lvl="0" marL="285750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dk1"/>
                </a:solidFill>
              </a:rPr>
              <a:t>Changed the rights of the “steven” account to grant the user sudoer-level access</a:t>
            </a:r>
            <a:endParaRPr b="1" sz="4400">
              <a:solidFill>
                <a:schemeClr val="dk1"/>
              </a:solidFill>
            </a:endParaRPr>
          </a:p>
          <a:p>
            <a:pPr indent="-527050" lvl="0" marL="2286000" rtl="0" algn="l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4700"/>
              <a:buAutoNum type="arabicPeriod"/>
            </a:pPr>
            <a:r>
              <a:rPr b="1" lang="en-US" sz="4700">
                <a:solidFill>
                  <a:schemeClr val="dk1"/>
                </a:solidFill>
              </a:rPr>
              <a:t>2nd backdoor</a:t>
            </a:r>
            <a:endParaRPr b="1" sz="4700">
              <a:solidFill>
                <a:schemeClr val="dk1"/>
              </a:solidFill>
            </a:endParaRPr>
          </a:p>
          <a:p>
            <a:pPr indent="0" lvl="0" marL="2857500" rtl="0" algn="l">
              <a:spcBef>
                <a:spcPts val="2100"/>
              </a:spcBef>
              <a:spcAft>
                <a:spcPts val="2100"/>
              </a:spcAft>
              <a:buNone/>
            </a:pPr>
            <a:r>
              <a:rPr b="1" lang="en-US" sz="4400">
                <a:solidFill>
                  <a:schemeClr val="dk1"/>
                </a:solidFill>
              </a:rPr>
              <a:t>Created a new “sysd” account to mimic a system user account</a:t>
            </a:r>
            <a:endParaRPr b="1" sz="44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8"/>
          <p:cNvSpPr txBox="1"/>
          <p:nvPr>
            <p:ph idx="3" type="body"/>
          </p:nvPr>
        </p:nvSpPr>
        <p:spPr>
          <a:xfrm>
            <a:off x="703375" y="2295400"/>
            <a:ext cx="22942800" cy="23001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</a:endParaRPr>
          </a:p>
          <a:p>
            <a:pPr indent="-508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rgbClr val="FFFFFF"/>
              </a:buClr>
              <a:buSzPts val="4400"/>
              <a:buChar char="●"/>
            </a:pPr>
            <a:r>
              <a:rPr b="1" lang="en-US" sz="4400">
                <a:solidFill>
                  <a:srgbClr val="FFFFFF"/>
                </a:solidFill>
              </a:rPr>
              <a:t>Once the connection was made via SSH to the steven account, I typed </a:t>
            </a:r>
            <a:r>
              <a:rPr b="1" i="1" lang="en-US" sz="4400">
                <a:solidFill>
                  <a:srgbClr val="FFFFFF"/>
                </a:solidFill>
              </a:rPr>
              <a:t>sudo -l</a:t>
            </a:r>
            <a:r>
              <a:rPr b="1" lang="en-US" sz="4400">
                <a:solidFill>
                  <a:srgbClr val="FFFFFF"/>
                </a:solidFill>
              </a:rPr>
              <a:t> to view steven’s sudo privileges</a:t>
            </a:r>
            <a:endParaRPr b="1" sz="4400">
              <a:solidFill>
                <a:schemeClr val="dk1"/>
              </a:solidFill>
            </a:endParaRPr>
          </a:p>
        </p:txBody>
      </p:sp>
      <p:sp>
        <p:nvSpPr>
          <p:cNvPr id="293" name="Google Shape;293;p38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u="sng">
                <a:latin typeface="Roboto"/>
                <a:ea typeface="Roboto"/>
                <a:cs typeface="Roboto"/>
                <a:sym typeface="Roboto"/>
              </a:rPr>
              <a:t>Backdooring </a:t>
            </a:r>
            <a:r>
              <a:rPr b="1" lang="en-US" u="sng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b="1" lang="en-US" u="sng">
                <a:latin typeface="Roboto"/>
                <a:ea typeface="Roboto"/>
                <a:cs typeface="Roboto"/>
                <a:sym typeface="Roboto"/>
              </a:rPr>
              <a:t>Target 1</a:t>
            </a:r>
            <a:endParaRPr b="1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4" name="Google Shape;294;p3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5" name="Google Shape;29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9925" y="5467700"/>
            <a:ext cx="16617800" cy="426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8"/>
          <p:cNvPicPr preferRelativeResize="0"/>
          <p:nvPr/>
        </p:nvPicPr>
        <p:blipFill rotWithShape="1">
          <a:blip r:embed="rId5">
            <a:alphaModFix/>
          </a:blip>
          <a:srcRect b="13374" l="0" r="11543" t="0"/>
          <a:stretch/>
        </p:blipFill>
        <p:spPr>
          <a:xfrm>
            <a:off x="3879925" y="9728675"/>
            <a:ext cx="16617800" cy="322532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8"/>
          <p:cNvSpPr txBox="1"/>
          <p:nvPr>
            <p:ph idx="1" type="subTitle"/>
          </p:nvPr>
        </p:nvSpPr>
        <p:spPr>
          <a:xfrm>
            <a:off x="-25" y="2039025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3200"/>
              </a:spcAft>
              <a:buNone/>
            </a:pPr>
            <a:r>
              <a:rPr b="1" lang="en-US" sz="4700">
                <a:solidFill>
                  <a:srgbClr val="FFFFFF"/>
                </a:solidFill>
              </a:rPr>
              <a:t>Backdoor 1 - Escalating Privileges</a:t>
            </a:r>
            <a:endParaRPr b="1" sz="47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2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9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u="sng">
                <a:latin typeface="Roboto"/>
                <a:ea typeface="Roboto"/>
                <a:cs typeface="Roboto"/>
                <a:sym typeface="Roboto"/>
              </a:rPr>
              <a:t>Backdooring the Target 1 </a:t>
            </a:r>
            <a:r>
              <a:rPr b="1" lang="en-US" sz="4733" u="sng">
                <a:latin typeface="Roboto"/>
                <a:ea typeface="Roboto"/>
                <a:cs typeface="Roboto"/>
                <a:sym typeface="Roboto"/>
              </a:rPr>
              <a:t>part 2</a:t>
            </a:r>
            <a:endParaRPr sz="4733"/>
          </a:p>
        </p:txBody>
      </p:sp>
      <p:sp>
        <p:nvSpPr>
          <p:cNvPr id="304" name="Google Shape;304;p3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39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  <p:pic>
        <p:nvPicPr>
          <p:cNvPr id="306" name="Google Shape;306;p39"/>
          <p:cNvPicPr preferRelativeResize="0"/>
          <p:nvPr/>
        </p:nvPicPr>
        <p:blipFill rotWithShape="1">
          <a:blip r:embed="rId4">
            <a:alphaModFix/>
          </a:blip>
          <a:srcRect b="0" l="0" r="36301" t="0"/>
          <a:stretch/>
        </p:blipFill>
        <p:spPr>
          <a:xfrm>
            <a:off x="4075738" y="8133250"/>
            <a:ext cx="13364375" cy="433745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39"/>
          <p:cNvSpPr txBox="1"/>
          <p:nvPr/>
        </p:nvSpPr>
        <p:spPr>
          <a:xfrm>
            <a:off x="1485200" y="2736675"/>
            <a:ext cx="21407100" cy="47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508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Roboto"/>
              <a:buChar char="●"/>
            </a:pPr>
            <a:r>
              <a:rPr b="1" lang="en-US" sz="4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Ran </a:t>
            </a:r>
            <a:r>
              <a:rPr b="1" i="1" lang="en-US" sz="4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whoami </a:t>
            </a:r>
            <a:r>
              <a:rPr b="1" lang="en-US" sz="4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to verify my current username</a:t>
            </a:r>
            <a:br>
              <a:rPr b="1" lang="en-US" sz="4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 b="1" sz="4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508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Roboto"/>
              <a:buChar char="●"/>
            </a:pPr>
            <a:r>
              <a:rPr b="1" i="1" lang="en-US" sz="4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Ran </a:t>
            </a:r>
            <a:r>
              <a:rPr b="1" i="1" lang="en-US" sz="4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sudo python -c ‘import pty;pty.spawn(“/bin/bash”);’</a:t>
            </a:r>
            <a:r>
              <a:rPr b="1" lang="en-US" sz="4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to escalate my privileges to root access.</a:t>
            </a:r>
            <a:br>
              <a:rPr b="1" lang="en-US" sz="4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 b="1" sz="4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508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Roboto"/>
              <a:buChar char="●"/>
            </a:pPr>
            <a:r>
              <a:rPr b="1" lang="en-US" sz="4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Ran </a:t>
            </a:r>
            <a:r>
              <a:rPr b="1" i="1" lang="en-US" sz="4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whoami</a:t>
            </a:r>
            <a:r>
              <a:rPr b="1" lang="en-US" sz="4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to verify my new privileged status as “root”</a:t>
            </a:r>
            <a:endParaRPr b="1" sz="4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0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u="sng">
                <a:latin typeface="Roboto"/>
                <a:ea typeface="Roboto"/>
                <a:cs typeface="Roboto"/>
                <a:sym typeface="Roboto"/>
              </a:rPr>
              <a:t>Backdooring the Target 1 (cont.)</a:t>
            </a:r>
            <a:endParaRPr b="1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4" name="Google Shape;314;p4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40"/>
          <p:cNvSpPr txBox="1"/>
          <p:nvPr>
            <p:ph idx="1" type="subTitle"/>
          </p:nvPr>
        </p:nvSpPr>
        <p:spPr>
          <a:xfrm>
            <a:off x="0" y="1757200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/>
          </a:bodyPr>
          <a:lstStyle/>
          <a:p>
            <a:pPr indent="-508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Char char="●"/>
            </a:pPr>
            <a:r>
              <a:rPr b="1" lang="en-US" sz="4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Checked the sudoers file with </a:t>
            </a:r>
            <a:r>
              <a:rPr b="1" i="1" lang="en-US" sz="4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sudo visudo -f sudoers</a:t>
            </a:r>
            <a:r>
              <a:rPr b="1" lang="en-US" sz="4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to view steven’s access</a:t>
            </a:r>
            <a:endParaRPr b="1" sz="4400">
              <a:solidFill>
                <a:srgbClr val="FFFFFF"/>
              </a:solidFill>
            </a:endParaRPr>
          </a:p>
        </p:txBody>
      </p:sp>
      <p:pic>
        <p:nvPicPr>
          <p:cNvPr id="316" name="Google Shape;316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88963" y="3223136"/>
            <a:ext cx="8199785" cy="5194888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40"/>
          <p:cNvSpPr txBox="1"/>
          <p:nvPr>
            <p:ph idx="3" type="body"/>
          </p:nvPr>
        </p:nvSpPr>
        <p:spPr>
          <a:xfrm>
            <a:off x="-100" y="8911049"/>
            <a:ext cx="24377700" cy="9729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-508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Char char="●"/>
            </a:pPr>
            <a:r>
              <a:rPr b="1" lang="en-US" sz="4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Added full root-level access to steven in the sudoers file to maintain access</a:t>
            </a:r>
            <a:endParaRPr b="1" sz="4400">
              <a:solidFill>
                <a:srgbClr val="FFFFFF"/>
              </a:solidFill>
            </a:endParaRPr>
          </a:p>
        </p:txBody>
      </p:sp>
      <p:pic>
        <p:nvPicPr>
          <p:cNvPr id="318" name="Google Shape;318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47313" y="9883950"/>
            <a:ext cx="8682880" cy="322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100"/>
                                        <p:tgtEl>
                                          <p:spTgt spid="3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1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1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u="sng">
                <a:latin typeface="Roboto"/>
                <a:ea typeface="Roboto"/>
                <a:cs typeface="Roboto"/>
                <a:sym typeface="Roboto"/>
              </a:rPr>
              <a:t>Backdooring the Target 1 (cont.)</a:t>
            </a:r>
            <a:endParaRPr b="1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41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b="1" lang="en-US" sz="4750">
                <a:solidFill>
                  <a:srgbClr val="FFFFFF"/>
                </a:solidFill>
              </a:rPr>
              <a:t>Testing the Access</a:t>
            </a:r>
            <a:endParaRPr b="1" sz="4750">
              <a:solidFill>
                <a:srgbClr val="FFFFFF"/>
              </a:solidFill>
            </a:endParaRPr>
          </a:p>
        </p:txBody>
      </p:sp>
      <p:sp>
        <p:nvSpPr>
          <p:cNvPr id="326" name="Google Shape;326;p4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41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41"/>
          <p:cNvSpPr txBox="1"/>
          <p:nvPr>
            <p:ph idx="3" type="body"/>
          </p:nvPr>
        </p:nvSpPr>
        <p:spPr>
          <a:xfrm>
            <a:off x="475" y="3424677"/>
            <a:ext cx="24377700" cy="24993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-508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Char char="●"/>
            </a:pPr>
            <a:r>
              <a:rPr b="1" lang="en-US" sz="4400">
                <a:solidFill>
                  <a:srgbClr val="FFFFFF"/>
                </a:solidFill>
              </a:rPr>
              <a:t>Exited the “root” account and ran </a:t>
            </a:r>
            <a:r>
              <a:rPr b="1" i="1" lang="en-US" sz="4400">
                <a:solidFill>
                  <a:srgbClr val="FFFFFF"/>
                </a:solidFill>
              </a:rPr>
              <a:t>whoami</a:t>
            </a:r>
            <a:r>
              <a:rPr b="1" lang="en-US" sz="4400">
                <a:solidFill>
                  <a:srgbClr val="FFFFFF"/>
                </a:solidFill>
              </a:rPr>
              <a:t> to verify I was back in the steven account, then ran </a:t>
            </a:r>
            <a:r>
              <a:rPr b="1" i="1" lang="en-US" sz="4400">
                <a:solidFill>
                  <a:srgbClr val="FFFFFF"/>
                </a:solidFill>
              </a:rPr>
              <a:t>sudo nano /etc/passwd</a:t>
            </a:r>
            <a:r>
              <a:rPr b="1" lang="en-US" sz="4400">
                <a:solidFill>
                  <a:srgbClr val="FFFFFF"/>
                </a:solidFill>
              </a:rPr>
              <a:t> to verify sudo access… success!</a:t>
            </a:r>
            <a:endParaRPr b="1" sz="4400">
              <a:solidFill>
                <a:srgbClr val="FFFFFF"/>
              </a:solidFill>
            </a:endParaRPr>
          </a:p>
        </p:txBody>
      </p:sp>
      <p:pic>
        <p:nvPicPr>
          <p:cNvPr id="329" name="Google Shape;329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2838" y="5923975"/>
            <a:ext cx="12421637" cy="7187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u="sng">
                <a:latin typeface="Roboto"/>
                <a:ea typeface="Roboto"/>
                <a:cs typeface="Roboto"/>
                <a:sym typeface="Roboto"/>
              </a:rPr>
              <a:t>Backdooring the Target 2</a:t>
            </a:r>
            <a:endParaRPr b="1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6" name="Google Shape;336;p42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b="1" lang="en-US" sz="4750">
                <a:solidFill>
                  <a:srgbClr val="FFFFFF"/>
                </a:solidFill>
              </a:rPr>
              <a:t>Backdoor 2 - Create a new user account with a low UID</a:t>
            </a:r>
            <a:endParaRPr b="1" sz="4750">
              <a:solidFill>
                <a:srgbClr val="FFFFFF"/>
              </a:solidFill>
            </a:endParaRPr>
          </a:p>
        </p:txBody>
      </p:sp>
      <p:sp>
        <p:nvSpPr>
          <p:cNvPr id="337" name="Google Shape;337;p4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42"/>
          <p:cNvSpPr txBox="1"/>
          <p:nvPr>
            <p:ph idx="3" type="body"/>
          </p:nvPr>
        </p:nvSpPr>
        <p:spPr>
          <a:xfrm>
            <a:off x="1314575" y="4328120"/>
            <a:ext cx="24377700" cy="3833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-508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Char char="●"/>
            </a:pPr>
            <a:r>
              <a:rPr b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Created a user named “sysd” using </a:t>
            </a:r>
            <a:r>
              <a:rPr b="1" i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sudo useradd sysd</a:t>
            </a:r>
            <a:endParaRPr b="1" i="1" sz="4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08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Char char="●"/>
            </a:pPr>
            <a:r>
              <a:rPr b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Gave “sysd” a new, difficult-to-hack password (not telling you what it is)</a:t>
            </a:r>
            <a:endParaRPr b="1" sz="4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08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Char char="●"/>
            </a:pPr>
            <a:r>
              <a:rPr b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Gave “sysd” a user id of 400</a:t>
            </a:r>
            <a:endParaRPr b="1" sz="4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08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Char char="●"/>
            </a:pPr>
            <a:r>
              <a:rPr b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Gave “sysd” a group id of 400</a:t>
            </a:r>
            <a:endParaRPr b="1" sz="4400"/>
          </a:p>
        </p:txBody>
      </p:sp>
      <p:pic>
        <p:nvPicPr>
          <p:cNvPr id="339" name="Google Shape;33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2138" y="8400342"/>
            <a:ext cx="16153230" cy="383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3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3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3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3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8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8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3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/>
              <a:t>Backdooring the Target 2 (cont.)</a:t>
            </a:r>
            <a:endParaRPr u="sng"/>
          </a:p>
        </p:txBody>
      </p:sp>
      <p:sp>
        <p:nvSpPr>
          <p:cNvPr id="346" name="Google Shape;346;p4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43"/>
          <p:cNvSpPr txBox="1"/>
          <p:nvPr>
            <p:ph idx="3" type="body"/>
          </p:nvPr>
        </p:nvSpPr>
        <p:spPr>
          <a:xfrm>
            <a:off x="-739175" y="3033900"/>
            <a:ext cx="11954400" cy="106821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rmAutofit/>
          </a:bodyPr>
          <a:lstStyle/>
          <a:p>
            <a:pPr indent="-508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Char char="●"/>
            </a:pPr>
            <a:r>
              <a:rPr b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Ran </a:t>
            </a:r>
            <a:r>
              <a:rPr b="1" i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sudo visudo</a:t>
            </a:r>
            <a:r>
              <a:rPr b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to modify the sudoers file</a:t>
            </a:r>
            <a:endParaRPr b="1" sz="4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8" name="Google Shape;348;p43"/>
          <p:cNvPicPr preferRelativeResize="0"/>
          <p:nvPr/>
        </p:nvPicPr>
        <p:blipFill rotWithShape="1">
          <a:blip r:embed="rId4">
            <a:alphaModFix/>
          </a:blip>
          <a:srcRect b="12739" l="0" r="0" t="0"/>
          <a:stretch/>
        </p:blipFill>
        <p:spPr>
          <a:xfrm>
            <a:off x="732200" y="5475175"/>
            <a:ext cx="11017350" cy="7478825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43"/>
          <p:cNvSpPr txBox="1"/>
          <p:nvPr>
            <p:ph idx="1" type="subTitle"/>
          </p:nvPr>
        </p:nvSpPr>
        <p:spPr>
          <a:xfrm>
            <a:off x="10912025" y="2818800"/>
            <a:ext cx="13875900" cy="106821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/>
          </a:bodyPr>
          <a:lstStyle/>
          <a:p>
            <a:pPr indent="-508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Char char="●"/>
            </a:pPr>
            <a:r>
              <a:rPr b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b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reated a new entry for the “sysd” user:  </a:t>
            </a:r>
            <a:endParaRPr b="1" sz="4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sysd ALL=(ALL:ALL) NOPASSWD:ALL</a:t>
            </a:r>
            <a:endParaRPr b="1" i="1" sz="4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0" name="Google Shape;350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93125" y="5475175"/>
            <a:ext cx="11017350" cy="747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4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u="sng">
                <a:latin typeface="Roboto"/>
                <a:ea typeface="Roboto"/>
                <a:cs typeface="Roboto"/>
                <a:sym typeface="Roboto"/>
              </a:rPr>
              <a:t>Backdooring the Target 2 (cont</a:t>
            </a:r>
            <a:r>
              <a:rPr b="1" lang="en-US" u="sng">
                <a:latin typeface="Roboto"/>
                <a:ea typeface="Roboto"/>
                <a:cs typeface="Roboto"/>
                <a:sym typeface="Roboto"/>
              </a:rPr>
              <a:t>.)</a:t>
            </a:r>
            <a:endParaRPr b="1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" name="Google Shape;357;p4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44"/>
          <p:cNvSpPr txBox="1"/>
          <p:nvPr>
            <p:ph idx="1" type="subTitle"/>
          </p:nvPr>
        </p:nvSpPr>
        <p:spPr>
          <a:xfrm>
            <a:off x="2176500" y="2448000"/>
            <a:ext cx="24377700" cy="2466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Swapped to the new “sysd” user account and ran </a:t>
            </a:r>
            <a:r>
              <a:rPr b="1" i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whoami </a:t>
            </a:r>
            <a:r>
              <a:rPr b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verify the </a:t>
            </a:r>
            <a:endParaRPr b="1" sz="4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account in which I was logged in. Tested my new access by running </a:t>
            </a:r>
            <a:endParaRPr b="1" sz="4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sudo -l</a:t>
            </a:r>
            <a:r>
              <a:rPr b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to view my sudoer privileges</a:t>
            </a:r>
            <a:endParaRPr b="1" sz="4400"/>
          </a:p>
        </p:txBody>
      </p:sp>
      <p:pic>
        <p:nvPicPr>
          <p:cNvPr id="359" name="Google Shape;359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4175" y="5439813"/>
            <a:ext cx="14749149" cy="2836375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44"/>
          <p:cNvSpPr txBox="1"/>
          <p:nvPr>
            <p:ph idx="3" type="body"/>
          </p:nvPr>
        </p:nvSpPr>
        <p:spPr>
          <a:xfrm>
            <a:off x="2176500" y="9232324"/>
            <a:ext cx="24377700" cy="8853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Then edited the sshd_config file to add a new ssh port (2222)</a:t>
            </a:r>
            <a:endParaRPr b="1" sz="4400"/>
          </a:p>
        </p:txBody>
      </p:sp>
      <p:pic>
        <p:nvPicPr>
          <p:cNvPr id="361" name="Google Shape;361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75125" y="10117628"/>
            <a:ext cx="14627256" cy="283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5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-US" u="sng">
                <a:latin typeface="Roboto"/>
                <a:ea typeface="Roboto"/>
                <a:cs typeface="Roboto"/>
                <a:sym typeface="Roboto"/>
              </a:rPr>
              <a:t>Backdooring the Target 2 (cont.)</a:t>
            </a:r>
            <a:endParaRPr b="1" u="sng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8" name="Google Shape;368;p4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45"/>
          <p:cNvSpPr txBox="1"/>
          <p:nvPr>
            <p:ph idx="1" type="subTitle"/>
          </p:nvPr>
        </p:nvSpPr>
        <p:spPr>
          <a:xfrm>
            <a:off x="0" y="1802600"/>
            <a:ext cx="12322200" cy="36411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Autofit/>
          </a:bodyPr>
          <a:lstStyle/>
          <a:p>
            <a:pPr indent="-508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AutoNum type="arabicParenR"/>
            </a:pPr>
            <a:r>
              <a:rPr b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Tested the new configuration and user account by exiting out of the steven account ssh session and restarting the SSH service</a:t>
            </a:r>
            <a:endParaRPr b="1" sz="4400"/>
          </a:p>
        </p:txBody>
      </p:sp>
      <p:sp>
        <p:nvSpPr>
          <p:cNvPr id="370" name="Google Shape;370;p45"/>
          <p:cNvSpPr txBox="1"/>
          <p:nvPr>
            <p:ph idx="3" type="body"/>
          </p:nvPr>
        </p:nvSpPr>
        <p:spPr>
          <a:xfrm>
            <a:off x="11421125" y="2068950"/>
            <a:ext cx="12322200" cy="22002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2) SSH’d into the target machine with      </a:t>
            </a:r>
            <a:br>
              <a:rPr b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the new sysd account on port 2222</a:t>
            </a:r>
            <a:endParaRPr b="1" sz="4400"/>
          </a:p>
        </p:txBody>
      </p:sp>
      <p:pic>
        <p:nvPicPr>
          <p:cNvPr id="371" name="Google Shape;371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7125" y="5501750"/>
            <a:ext cx="10220500" cy="364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45"/>
          <p:cNvSpPr txBox="1"/>
          <p:nvPr>
            <p:ph idx="1" type="subTitle"/>
          </p:nvPr>
        </p:nvSpPr>
        <p:spPr>
          <a:xfrm>
            <a:off x="2354450" y="10867725"/>
            <a:ext cx="10700700" cy="20862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3) Ran </a:t>
            </a:r>
            <a:r>
              <a:rPr b="1" i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sudo su</a:t>
            </a:r>
            <a:r>
              <a:rPr b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to escalate </a:t>
            </a:r>
            <a:endParaRPr b="1" sz="4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privileges to root</a:t>
            </a:r>
            <a:endParaRPr b="1" sz="4400"/>
          </a:p>
        </p:txBody>
      </p:sp>
      <p:pic>
        <p:nvPicPr>
          <p:cNvPr id="373" name="Google Shape;373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444625" y="10867727"/>
            <a:ext cx="8275210" cy="208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753200" y="4914900"/>
            <a:ext cx="12503506" cy="422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9"/>
          <p:cNvPicPr preferRelativeResize="0"/>
          <p:nvPr/>
        </p:nvPicPr>
        <p:blipFill rotWithShape="1">
          <a:blip r:embed="rId3">
            <a:alphaModFix/>
          </a:blip>
          <a:srcRect b="12200" l="0" r="0" t="12208"/>
          <a:stretch/>
        </p:blipFill>
        <p:spPr>
          <a:xfrm>
            <a:off x="731421" y="734767"/>
            <a:ext cx="22914824" cy="12246448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‹#›</a:t>
            </a:fld>
            <a:endParaRPr sz="1600"/>
          </a:p>
        </p:txBody>
      </p:sp>
      <p:sp>
        <p:nvSpPr>
          <p:cNvPr id="123" name="Google Shape;123;p19"/>
          <p:cNvSpPr txBox="1"/>
          <p:nvPr>
            <p:ph type="title"/>
          </p:nvPr>
        </p:nvSpPr>
        <p:spPr>
          <a:xfrm>
            <a:off x="731393" y="4050092"/>
            <a:ext cx="22914900" cy="27456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1500">
                <a:solidFill>
                  <a:schemeClr val="dk1"/>
                </a:solidFill>
              </a:rPr>
              <a:t>Network Topology</a:t>
            </a:r>
            <a:endParaRPr b="1" sz="11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1500">
                <a:solidFill>
                  <a:schemeClr val="dk1"/>
                </a:solidFill>
              </a:rPr>
              <a:t>&amp; Critical Vulnerabilities</a:t>
            </a:r>
            <a:endParaRPr b="1" sz="11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500">
              <a:solidFill>
                <a:schemeClr val="dk1"/>
              </a:solidFill>
            </a:endParaRPr>
          </a:p>
        </p:txBody>
      </p:sp>
      <p:sp>
        <p:nvSpPr>
          <p:cNvPr id="124" name="Google Shape;124;p19"/>
          <p:cNvSpPr txBox="1"/>
          <p:nvPr>
            <p:ph idx="1" type="subTitle"/>
          </p:nvPr>
        </p:nvSpPr>
        <p:spPr>
          <a:xfrm>
            <a:off x="-87421" y="34962844"/>
            <a:ext cx="56659500" cy="1612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9"/>
          <p:cNvSpPr txBox="1"/>
          <p:nvPr/>
        </p:nvSpPr>
        <p:spPr>
          <a:xfrm>
            <a:off x="16181875" y="11467750"/>
            <a:ext cx="70467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>
                <a:solidFill>
                  <a:srgbClr val="FFFFFF"/>
                </a:solidFill>
              </a:rPr>
              <a:t>Muhammed Jawara</a:t>
            </a:r>
            <a:endParaRPr sz="5500">
              <a:solidFill>
                <a:srgbClr val="FFFFFF"/>
              </a:solidFill>
            </a:endParaRPr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1350" y="8303700"/>
            <a:ext cx="6200400" cy="465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1" name="Google Shape;381;p46"/>
          <p:cNvSpPr txBox="1"/>
          <p:nvPr/>
        </p:nvSpPr>
        <p:spPr>
          <a:xfrm>
            <a:off x="1737225" y="2934925"/>
            <a:ext cx="76092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Created By</a:t>
            </a:r>
            <a:endParaRPr sz="880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82" name="Google Shape;382;p46"/>
          <p:cNvSpPr txBox="1"/>
          <p:nvPr>
            <p:ph idx="2" type="subTitle"/>
          </p:nvPr>
        </p:nvSpPr>
        <p:spPr>
          <a:xfrm>
            <a:off x="2404450" y="4916052"/>
            <a:ext cx="22914900" cy="9096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-US"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Muhammed Jawara, </a:t>
            </a:r>
            <a:r>
              <a:rPr b="1" lang="en-US"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Mitch Murov, Kevin Alvarado, and </a:t>
            </a:r>
            <a:r>
              <a:rPr b="1" lang="en-US"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Symantha Meyers</a:t>
            </a:r>
            <a:endParaRPr b="1" sz="4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5000"/>
              </a:lnSpc>
              <a:spcBef>
                <a:spcPts val="320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b="1" sz="4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5000"/>
              </a:lnSpc>
              <a:spcBef>
                <a:spcPts val="320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b="1" sz="4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5000"/>
              </a:lnSpc>
              <a:spcBef>
                <a:spcPts val="3200"/>
              </a:spcBef>
              <a:spcAft>
                <a:spcPts val="3200"/>
              </a:spcAft>
              <a:buSzPts val="605"/>
              <a:buNone/>
            </a:pPr>
            <a:r>
              <a:t/>
            </a:r>
            <a:endParaRPr b="1" sz="4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3" name="Google Shape;383;p46"/>
          <p:cNvSpPr txBox="1"/>
          <p:nvPr/>
        </p:nvSpPr>
        <p:spPr>
          <a:xfrm>
            <a:off x="1814025" y="11845100"/>
            <a:ext cx="103134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3200"/>
              </a:spcAft>
              <a:buClr>
                <a:srgbClr val="000000"/>
              </a:buClr>
              <a:buSzPts val="605"/>
              <a:buFont typeface="Arial"/>
              <a:buNone/>
            </a:pPr>
            <a:r>
              <a:rPr b="1" lang="en-US"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Presented </a:t>
            </a:r>
            <a:r>
              <a:rPr b="1" lang="en-US"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on January 26, 2021</a:t>
            </a:r>
            <a:endParaRPr/>
          </a:p>
        </p:txBody>
      </p:sp>
      <p:sp>
        <p:nvSpPr>
          <p:cNvPr id="384" name="Google Shape;384;p46"/>
          <p:cNvSpPr txBox="1"/>
          <p:nvPr/>
        </p:nvSpPr>
        <p:spPr>
          <a:xfrm>
            <a:off x="1737225" y="6267500"/>
            <a:ext cx="79413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Edited By</a:t>
            </a:r>
            <a:endParaRPr sz="870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85" name="Google Shape;385;p46"/>
          <p:cNvSpPr txBox="1"/>
          <p:nvPr/>
        </p:nvSpPr>
        <p:spPr>
          <a:xfrm>
            <a:off x="3000075" y="8026525"/>
            <a:ext cx="7941300" cy="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3200"/>
              </a:spcAft>
              <a:buClr>
                <a:srgbClr val="000000"/>
              </a:buClr>
              <a:buSzPts val="605"/>
              <a:buFont typeface="Arial"/>
              <a:buNone/>
            </a:pPr>
            <a:r>
              <a:rPr b="1" lang="en-US"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Symantha Meyers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0"/>
          <p:cNvPicPr preferRelativeResize="0"/>
          <p:nvPr/>
        </p:nvPicPr>
        <p:blipFill rotWithShape="1">
          <a:blip r:embed="rId4">
            <a:alphaModFix/>
          </a:blip>
          <a:srcRect b="0" l="37457" r="0" t="0"/>
          <a:stretch/>
        </p:blipFill>
        <p:spPr>
          <a:xfrm>
            <a:off x="10372903" y="762000"/>
            <a:ext cx="13347671" cy="11883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 txBox="1"/>
          <p:nvPr/>
        </p:nvSpPr>
        <p:spPr>
          <a:xfrm>
            <a:off x="5093550" y="2813500"/>
            <a:ext cx="48363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Hostname:    Kali</a:t>
            </a:r>
            <a:endParaRPr b="1"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IPv4 address: 192.168.1.90</a:t>
            </a:r>
            <a:endParaRPr b="1"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OS:     Linux</a:t>
            </a:r>
            <a:endParaRPr b="1"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20"/>
          <p:cNvSpPr txBox="1"/>
          <p:nvPr/>
        </p:nvSpPr>
        <p:spPr>
          <a:xfrm>
            <a:off x="5093550" y="5080725"/>
            <a:ext cx="53796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Hostname:     ELK Server</a:t>
            </a:r>
            <a:endParaRPr b="1"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IPv4 address:  192.168.1.100</a:t>
            </a:r>
            <a:endParaRPr b="1"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OS:     Windows</a:t>
            </a:r>
            <a:endParaRPr b="1"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" name="Google Shape;134;p20"/>
          <p:cNvSpPr txBox="1"/>
          <p:nvPr/>
        </p:nvSpPr>
        <p:spPr>
          <a:xfrm>
            <a:off x="5093550" y="7347950"/>
            <a:ext cx="50511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Hostname:     Capstone</a:t>
            </a:r>
            <a:endParaRPr b="1"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IPv4 Address:  192.168.1.105</a:t>
            </a:r>
            <a:endParaRPr b="1"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OS:   Windows</a:t>
            </a:r>
            <a:endParaRPr b="1"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" name="Google Shape;135;p20"/>
          <p:cNvSpPr txBox="1"/>
          <p:nvPr/>
        </p:nvSpPr>
        <p:spPr>
          <a:xfrm>
            <a:off x="5093550" y="9476875"/>
            <a:ext cx="50511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Hostname:     Target 1</a:t>
            </a:r>
            <a:endParaRPr b="1"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IPv4 Address:    192.168.1.110</a:t>
            </a:r>
            <a:endParaRPr b="1"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OS:     Windows</a:t>
            </a:r>
            <a:endParaRPr b="1"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" name="Google Shape;136;p20"/>
          <p:cNvSpPr txBox="1"/>
          <p:nvPr/>
        </p:nvSpPr>
        <p:spPr>
          <a:xfrm>
            <a:off x="5093550" y="11279450"/>
            <a:ext cx="50511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Hostname:     Target2</a:t>
            </a:r>
            <a:endParaRPr b="1"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IPv4 Address:  192.168.12.115</a:t>
            </a:r>
            <a:endParaRPr b="1"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OS:     Windows</a:t>
            </a:r>
            <a:endParaRPr b="1"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-32716" y="451725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Roboto"/>
                <a:ea typeface="Roboto"/>
                <a:cs typeface="Roboto"/>
                <a:sym typeface="Roboto"/>
              </a:rPr>
              <a:t>Critical Vulnerabilities</a:t>
            </a:r>
            <a:r>
              <a:rPr b="1" lang="en-US">
                <a:latin typeface="Roboto"/>
                <a:ea typeface="Roboto"/>
                <a:cs typeface="Roboto"/>
                <a:sym typeface="Roboto"/>
              </a:rPr>
              <a:t>: Target 1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" name="Google Shape;142;p21"/>
          <p:cNvSpPr txBox="1"/>
          <p:nvPr>
            <p:ph idx="12" type="sldNum"/>
          </p:nvPr>
        </p:nvSpPr>
        <p:spPr>
          <a:xfrm>
            <a:off x="22948164" y="13670925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43" name="Google Shape;143;p21"/>
          <p:cNvSpPr txBox="1"/>
          <p:nvPr>
            <p:ph idx="3" type="body"/>
          </p:nvPr>
        </p:nvSpPr>
        <p:spPr>
          <a:xfrm>
            <a:off x="717513" y="6446375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</a:rPr>
              <a:t>Our assessment uncovered the following critical </a:t>
            </a:r>
            <a:r>
              <a:rPr lang="en-US" sz="4400">
                <a:solidFill>
                  <a:schemeClr val="dk1"/>
                </a:solidFill>
              </a:rPr>
              <a:t>vulnerabilities</a:t>
            </a:r>
            <a:r>
              <a:rPr lang="en-US" sz="4400">
                <a:solidFill>
                  <a:schemeClr val="dk1"/>
                </a:solidFill>
              </a:rPr>
              <a:t> in </a:t>
            </a:r>
            <a:r>
              <a:rPr b="1" lang="en-US" sz="4400">
                <a:solidFill>
                  <a:schemeClr val="dk1"/>
                </a:solidFill>
              </a:rPr>
              <a:t>Target 1</a:t>
            </a:r>
            <a:r>
              <a:rPr lang="en-US" sz="4400">
                <a:solidFill>
                  <a:schemeClr val="dk1"/>
                </a:solidFill>
              </a:rPr>
              <a:t>.</a:t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</p:txBody>
      </p:sp>
      <p:graphicFrame>
        <p:nvGraphicFramePr>
          <p:cNvPr id="144" name="Google Shape;144;p21"/>
          <p:cNvGraphicFramePr/>
          <p:nvPr/>
        </p:nvGraphicFramePr>
        <p:xfrm>
          <a:off x="1191088" y="7885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{CFEE6DFB-F235-4C68-8BC7-3719295A6233}</a:tableStyleId>
              </a:tblPr>
              <a:tblGrid>
                <a:gridCol w="7331875"/>
                <a:gridCol w="7331875"/>
                <a:gridCol w="73318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Vulnerability</a:t>
                      </a:r>
                      <a:endParaRPr b="1"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b="1"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Impact</a:t>
                      </a:r>
                      <a:endParaRPr b="1"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SSH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22/tcp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OpenSSH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HTTP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80/tcp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Apache httpd 2.4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rpcbind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111/tcp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2-4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netbios-ssn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139/tcp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samba smbd 3.x-4.x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-46691" y="45720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Roboto"/>
                <a:ea typeface="Roboto"/>
                <a:cs typeface="Roboto"/>
                <a:sym typeface="Roboto"/>
              </a:rPr>
              <a:t>Critical Vulnerabilities</a:t>
            </a:r>
            <a:r>
              <a:rPr b="1" lang="en-US">
                <a:latin typeface="Roboto"/>
                <a:ea typeface="Roboto"/>
                <a:cs typeface="Roboto"/>
                <a:sym typeface="Roboto"/>
              </a:rPr>
              <a:t>: Target 2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2"/>
          <p:cNvSpPr txBox="1"/>
          <p:nvPr>
            <p:ph idx="12" type="sldNum"/>
          </p:nvPr>
        </p:nvSpPr>
        <p:spPr>
          <a:xfrm>
            <a:off x="22948164" y="168768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2"/>
          <p:cNvSpPr txBox="1"/>
          <p:nvPr>
            <p:ph idx="3" type="body"/>
          </p:nvPr>
        </p:nvSpPr>
        <p:spPr>
          <a:xfrm>
            <a:off x="703450" y="64352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4400">
                <a:solidFill>
                  <a:schemeClr val="dk1"/>
                </a:solidFill>
              </a:rPr>
              <a:t>Our assessment uncovered the following critical </a:t>
            </a:r>
            <a:r>
              <a:rPr lang="en-US" sz="4400">
                <a:solidFill>
                  <a:schemeClr val="dk1"/>
                </a:solidFill>
              </a:rPr>
              <a:t>vulnerabilities</a:t>
            </a:r>
            <a:r>
              <a:rPr lang="en-US" sz="4400">
                <a:solidFill>
                  <a:schemeClr val="dk1"/>
                </a:solidFill>
              </a:rPr>
              <a:t> in </a:t>
            </a:r>
            <a:r>
              <a:rPr b="1" lang="en-US" sz="4400">
                <a:solidFill>
                  <a:schemeClr val="dk1"/>
                </a:solidFill>
              </a:rPr>
              <a:t>Target 2</a:t>
            </a:r>
            <a:r>
              <a:rPr lang="en-US" sz="4400">
                <a:solidFill>
                  <a:schemeClr val="dk1"/>
                </a:solidFill>
              </a:rPr>
              <a:t>.</a:t>
            </a:r>
            <a:endParaRPr sz="4400">
              <a:solidFill>
                <a:schemeClr val="dk1"/>
              </a:solidFill>
            </a:endParaRPr>
          </a:p>
        </p:txBody>
      </p:sp>
      <p:graphicFrame>
        <p:nvGraphicFramePr>
          <p:cNvPr id="152" name="Google Shape;152;p22"/>
          <p:cNvGraphicFramePr/>
          <p:nvPr/>
        </p:nvGraphicFramePr>
        <p:xfrm>
          <a:off x="1177025" y="77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{CFEE6DFB-F235-4C68-8BC7-3719295A6233}</a:tableStyleId>
              </a:tblPr>
              <a:tblGrid>
                <a:gridCol w="7331875"/>
                <a:gridCol w="7331875"/>
                <a:gridCol w="73318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Vulnerability</a:t>
                      </a:r>
                      <a:endParaRPr b="1"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b="1"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Impact</a:t>
                      </a:r>
                      <a:endParaRPr b="1"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SSH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22/tcp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OpenSSH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HTTP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80/tcp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Apache httpd 2.4.1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rpcbind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111/tcp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2,3,4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netbios-ssn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139/tcp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Samba smbd 3.x-4.x</a:t>
                      </a:r>
                      <a:endParaRPr sz="44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3"/>
          <p:cNvPicPr preferRelativeResize="0"/>
          <p:nvPr/>
        </p:nvPicPr>
        <p:blipFill rotWithShape="1">
          <a:blip r:embed="rId3">
            <a:alphaModFix/>
          </a:blip>
          <a:srcRect b="12200" l="0" r="0" t="12208"/>
          <a:stretch/>
        </p:blipFill>
        <p:spPr>
          <a:xfrm>
            <a:off x="731334" y="773067"/>
            <a:ext cx="22914824" cy="12246448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3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‹#›</a:t>
            </a:fld>
            <a:endParaRPr sz="1600"/>
          </a:p>
        </p:txBody>
      </p:sp>
      <p:sp>
        <p:nvSpPr>
          <p:cNvPr id="159" name="Google Shape;159;p23"/>
          <p:cNvSpPr txBox="1"/>
          <p:nvPr>
            <p:ph type="title"/>
          </p:nvPr>
        </p:nvSpPr>
        <p:spPr>
          <a:xfrm>
            <a:off x="731368" y="5523492"/>
            <a:ext cx="22914900" cy="27456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1500">
                <a:solidFill>
                  <a:schemeClr val="dk1"/>
                </a:solidFill>
              </a:rPr>
              <a:t>Exploits Used</a:t>
            </a:r>
            <a:endParaRPr b="1" sz="11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500">
              <a:solidFill>
                <a:schemeClr val="dk1"/>
              </a:solidFill>
            </a:endParaRPr>
          </a:p>
        </p:txBody>
      </p:sp>
      <p:sp>
        <p:nvSpPr>
          <p:cNvPr id="160" name="Google Shape;160;p23"/>
          <p:cNvSpPr txBox="1"/>
          <p:nvPr>
            <p:ph idx="1" type="subTitle"/>
          </p:nvPr>
        </p:nvSpPr>
        <p:spPr>
          <a:xfrm>
            <a:off x="-87421" y="34962844"/>
            <a:ext cx="56659500" cy="1612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3"/>
          <p:cNvSpPr txBox="1"/>
          <p:nvPr/>
        </p:nvSpPr>
        <p:spPr>
          <a:xfrm>
            <a:off x="16181875" y="11467750"/>
            <a:ext cx="70467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>
                <a:solidFill>
                  <a:srgbClr val="FFFFFF"/>
                </a:solidFill>
              </a:rPr>
              <a:t>Mitch Murov</a:t>
            </a:r>
            <a:endParaRPr sz="5500">
              <a:solidFill>
                <a:srgbClr val="FFFFFF"/>
              </a:solidFill>
            </a:endParaRPr>
          </a:p>
        </p:txBody>
      </p:sp>
      <p:pic>
        <p:nvPicPr>
          <p:cNvPr id="162" name="Google Shape;16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1350" y="8504900"/>
            <a:ext cx="7909499" cy="444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type="title"/>
          </p:nvPr>
        </p:nvSpPr>
        <p:spPr>
          <a:xfrm>
            <a:off x="331650" y="50400"/>
            <a:ext cx="67755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Exploitations </a:t>
            </a:r>
            <a:endParaRPr/>
          </a:p>
        </p:txBody>
      </p:sp>
      <p:sp>
        <p:nvSpPr>
          <p:cNvPr id="168" name="Google Shape;168;p2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4"/>
          <p:cNvSpPr txBox="1"/>
          <p:nvPr/>
        </p:nvSpPr>
        <p:spPr>
          <a:xfrm>
            <a:off x="12938600" y="7193400"/>
            <a:ext cx="10707600" cy="57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501650" lvl="0" marL="914400" rtl="0" algn="l">
              <a:lnSpc>
                <a:spcPct val="115000"/>
              </a:lnSpc>
              <a:spcBef>
                <a:spcPts val="4300"/>
              </a:spcBef>
              <a:spcAft>
                <a:spcPts val="4300"/>
              </a:spcAft>
              <a:buClr>
                <a:schemeClr val="dk1"/>
              </a:buClr>
              <a:buSzPts val="4300"/>
              <a:buChar char="●"/>
            </a:pPr>
            <a:r>
              <a:rPr lang="en-US" sz="4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-US" sz="4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exploited the vulnerability by running nmap to find the </a:t>
            </a:r>
            <a:r>
              <a:rPr lang="en-US" sz="4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ip</a:t>
            </a:r>
            <a:r>
              <a:rPr lang="en-US" sz="4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and check open ports. We found that 198.162.1.110 had several open ports as </a:t>
            </a:r>
            <a:r>
              <a:rPr lang="en-US" sz="4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discussed before.</a:t>
            </a:r>
            <a:endParaRPr sz="4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0" name="Google Shape;17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1525" y="6992050"/>
            <a:ext cx="9696676" cy="596195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4"/>
          <p:cNvSpPr txBox="1"/>
          <p:nvPr/>
        </p:nvSpPr>
        <p:spPr>
          <a:xfrm>
            <a:off x="1520825" y="3629700"/>
            <a:ext cx="21692700" cy="3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05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As we saw from nmap that there are several weaknesses to exploit,  most notably ssh to gain a user shell and mysql.The next few slides will break down the major steps to this </a:t>
            </a:r>
            <a:endParaRPr sz="505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5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5"/>
          <p:cNvSpPr txBox="1"/>
          <p:nvPr/>
        </p:nvSpPr>
        <p:spPr>
          <a:xfrm>
            <a:off x="-32716" y="150120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1219000" spcFirstLastPara="1" rIns="731350" wrap="square" tIns="48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5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wpscan gave us two users</a:t>
            </a:r>
            <a:r>
              <a:rPr lang="en-US" sz="505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-US" sz="505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michael and steven. We </a:t>
            </a:r>
            <a:r>
              <a:rPr lang="en-US" sz="505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attempted</a:t>
            </a:r>
            <a:r>
              <a:rPr lang="en-US" sz="505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 to ssh into michael and found that</a:t>
            </a:r>
            <a:r>
              <a:rPr lang="en-US" sz="505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. michael had</a:t>
            </a:r>
            <a:r>
              <a:rPr lang="en-US" sz="505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 a very weak, guessable password. </a:t>
            </a:r>
            <a:r>
              <a:rPr lang="en-US" sz="505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Command wpscan –-url http://192.168.1.110/wordpress -eu</a:t>
            </a:r>
            <a:endParaRPr sz="505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5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78" name="Google Shape;178;p25"/>
          <p:cNvSpPr txBox="1"/>
          <p:nvPr/>
        </p:nvSpPr>
        <p:spPr>
          <a:xfrm>
            <a:off x="-485033" y="4357667"/>
            <a:ext cx="24377700" cy="9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975" lIns="1219000" spcFirstLastPara="1" rIns="12190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2100"/>
              </a:spcBef>
              <a:spcAft>
                <a:spcPts val="2100"/>
              </a:spcAft>
              <a:buNone/>
            </a:pPr>
            <a:r>
              <a:t/>
            </a:r>
            <a:endParaRPr sz="3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9" name="Google Shape;179;p25"/>
          <p:cNvPicPr preferRelativeResize="0"/>
          <p:nvPr/>
        </p:nvPicPr>
        <p:blipFill rotWithShape="1">
          <a:blip r:embed="rId4">
            <a:alphaModFix/>
          </a:blip>
          <a:srcRect b="784" l="0" r="46816" t="15735"/>
          <a:stretch/>
        </p:blipFill>
        <p:spPr>
          <a:xfrm>
            <a:off x="1165225" y="4989775"/>
            <a:ext cx="11838226" cy="839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